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9" r:id="rId14"/>
    <p:sldId id="268" r:id="rId15"/>
    <p:sldId id="306" r:id="rId16"/>
    <p:sldId id="270" r:id="rId17"/>
    <p:sldId id="271" r:id="rId18"/>
    <p:sldId id="275" r:id="rId19"/>
    <p:sldId id="272"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1" r:id="rId36"/>
    <p:sldId id="295" r:id="rId37"/>
    <p:sldId id="296" r:id="rId38"/>
    <p:sldId id="297" r:id="rId39"/>
    <p:sldId id="298" r:id="rId40"/>
    <p:sldId id="299" r:id="rId41"/>
    <p:sldId id="300" r:id="rId42"/>
    <p:sldId id="301" r:id="rId43"/>
    <p:sldId id="302" r:id="rId44"/>
    <p:sldId id="303" r:id="rId45"/>
    <p:sldId id="304" r:id="rId46"/>
    <p:sldId id="3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BE6E8-4491-4EB9-ACAD-14620DBFFC3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335984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BE6E8-4491-4EB9-ACAD-14620DBFFC3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21941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BE6E8-4491-4EB9-ACAD-14620DBFFC3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84398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BE6E8-4491-4EB9-ACAD-14620DBFFC3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367247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1BE6E8-4491-4EB9-ACAD-14620DBFFC3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35389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BE6E8-4491-4EB9-ACAD-14620DBFFC3E}"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101288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BE6E8-4491-4EB9-ACAD-14620DBFFC3E}"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419595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BE6E8-4491-4EB9-ACAD-14620DBFFC3E}"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217682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BE6E8-4491-4EB9-ACAD-14620DBFFC3E}"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132403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1BE6E8-4491-4EB9-ACAD-14620DBFFC3E}"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343722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1BE6E8-4491-4EB9-ACAD-14620DBFFC3E}"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51FA-768D-44E6-8CAF-F983D1A3084A}" type="slidenum">
              <a:rPr lang="en-US" smtClean="0"/>
              <a:t>‹#›</a:t>
            </a:fld>
            <a:endParaRPr lang="en-US"/>
          </a:p>
        </p:txBody>
      </p:sp>
    </p:spTree>
    <p:extLst>
      <p:ext uri="{BB962C8B-B14F-4D97-AF65-F5344CB8AC3E}">
        <p14:creationId xmlns:p14="http://schemas.microsoft.com/office/powerpoint/2010/main" val="326206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BE6E8-4491-4EB9-ACAD-14620DBFFC3E}" type="datetimeFigureOut">
              <a:rPr lang="en-US" smtClean="0"/>
              <a:t>7/16/2023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251FA-768D-44E6-8CAF-F983D1A3084A}" type="slidenum">
              <a:rPr lang="en-US" smtClean="0"/>
              <a:t>‹#›</a:t>
            </a:fld>
            <a:endParaRPr lang="en-US"/>
          </a:p>
        </p:txBody>
      </p:sp>
    </p:spTree>
    <p:extLst>
      <p:ext uri="{BB962C8B-B14F-4D97-AF65-F5344CB8AC3E}">
        <p14:creationId xmlns:p14="http://schemas.microsoft.com/office/powerpoint/2010/main" val="66736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06" y="1199657"/>
            <a:ext cx="7895024" cy="4421214"/>
          </a:xfrm>
          <a:prstGeom prst="rect">
            <a:avLst/>
          </a:prstGeom>
        </p:spPr>
      </p:pic>
    </p:spTree>
    <p:extLst>
      <p:ext uri="{BB962C8B-B14F-4D97-AF65-F5344CB8AC3E}">
        <p14:creationId xmlns:p14="http://schemas.microsoft.com/office/powerpoint/2010/main" val="54637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8788" y="1303981"/>
            <a:ext cx="10434917" cy="3970318"/>
          </a:xfrm>
          <a:prstGeom prst="rect">
            <a:avLst/>
          </a:prstGeom>
          <a:noFill/>
        </p:spPr>
        <p:txBody>
          <a:bodyPr wrap="square" rtlCol="0">
            <a:spAutoFit/>
          </a:bodyPr>
          <a:lstStyle/>
          <a:p>
            <a:r>
              <a:rPr lang="en-US" sz="3600" b="1" dirty="0" smtClean="0"/>
              <a:t>2. Intermediate pretest probability of having moderate to severe inflammation: </a:t>
            </a:r>
          </a:p>
          <a:p>
            <a:r>
              <a:rPr lang="en-US" sz="3600" dirty="0" smtClean="0"/>
              <a:t>These include patients with </a:t>
            </a:r>
            <a:r>
              <a:rPr lang="en-US" sz="3600" dirty="0" smtClean="0">
                <a:solidFill>
                  <a:srgbClr val="FF0000"/>
                </a:solidFill>
              </a:rPr>
              <a:t>mild symptoms of UC</a:t>
            </a:r>
            <a:r>
              <a:rPr lang="en-US" sz="3600" dirty="0" smtClean="0"/>
              <a:t>, such as infrequent rectal bleeding (RBS 0 or 1) and/or increased stool frequency (SFS 2 or 3).</a:t>
            </a:r>
          </a:p>
          <a:p>
            <a:r>
              <a:rPr lang="en-US" sz="3600" dirty="0" smtClean="0"/>
              <a:t> The prevalence of moderate to severe endoscopic inflammation in these patients is approximately </a:t>
            </a:r>
            <a:r>
              <a:rPr lang="en-US" sz="3600" dirty="0" smtClean="0">
                <a:solidFill>
                  <a:srgbClr val="FF0000"/>
                </a:solidFill>
              </a:rPr>
              <a:t>50%.</a:t>
            </a:r>
            <a:endParaRPr lang="en-US" sz="3600" dirty="0">
              <a:solidFill>
                <a:srgbClr val="FF0000"/>
              </a:solidFill>
            </a:endParaRPr>
          </a:p>
        </p:txBody>
      </p:sp>
    </p:spTree>
    <p:extLst>
      <p:ext uri="{BB962C8B-B14F-4D97-AF65-F5344CB8AC3E}">
        <p14:creationId xmlns:p14="http://schemas.microsoft.com/office/powerpoint/2010/main" val="46392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188" y="1008529"/>
            <a:ext cx="10475259" cy="3970318"/>
          </a:xfrm>
          <a:prstGeom prst="rect">
            <a:avLst/>
          </a:prstGeom>
          <a:noFill/>
        </p:spPr>
        <p:txBody>
          <a:bodyPr wrap="square" rtlCol="0">
            <a:spAutoFit/>
          </a:bodyPr>
          <a:lstStyle/>
          <a:p>
            <a:r>
              <a:rPr lang="en-US" sz="3600" b="1" dirty="0" smtClean="0"/>
              <a:t>3. High pretest probability of having moderate to severe inflammation:</a:t>
            </a:r>
            <a:r>
              <a:rPr lang="en-US" sz="3600" dirty="0" smtClean="0"/>
              <a:t> </a:t>
            </a:r>
          </a:p>
          <a:p>
            <a:r>
              <a:rPr lang="en-US" sz="3600" dirty="0" smtClean="0"/>
              <a:t>These include patients with </a:t>
            </a:r>
            <a:r>
              <a:rPr lang="en-US" sz="3600" dirty="0" smtClean="0">
                <a:solidFill>
                  <a:srgbClr val="FF0000"/>
                </a:solidFill>
              </a:rPr>
              <a:t>typical symptoms of active UC </a:t>
            </a:r>
            <a:r>
              <a:rPr lang="en-US" sz="3600" dirty="0" smtClean="0"/>
              <a:t>with frequent rectal bleeding and significant increase in stool frequency (RBS 2 or 3 and SFS 2 or 3). The prevalence of moderate to severe endoscopic inflammation in these patients is approximately </a:t>
            </a:r>
            <a:r>
              <a:rPr lang="en-US" sz="3600" dirty="0" smtClean="0">
                <a:solidFill>
                  <a:srgbClr val="FF0000"/>
                </a:solidFill>
              </a:rPr>
              <a:t>85%.</a:t>
            </a:r>
            <a:endParaRPr lang="en-US" sz="3600" dirty="0">
              <a:solidFill>
                <a:srgbClr val="FF0000"/>
              </a:solidFill>
            </a:endParaRPr>
          </a:p>
        </p:txBody>
      </p:sp>
    </p:spTree>
    <p:extLst>
      <p:ext uri="{BB962C8B-B14F-4D97-AF65-F5344CB8AC3E}">
        <p14:creationId xmlns:p14="http://schemas.microsoft.com/office/powerpoint/2010/main" val="66533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69" y="161364"/>
            <a:ext cx="14835920" cy="6531429"/>
          </a:xfrm>
          <a:prstGeom prst="rect">
            <a:avLst/>
          </a:prstGeom>
        </p:spPr>
      </p:pic>
    </p:spTree>
    <p:extLst>
      <p:ext uri="{BB962C8B-B14F-4D97-AF65-F5344CB8AC3E}">
        <p14:creationId xmlns:p14="http://schemas.microsoft.com/office/powerpoint/2010/main" val="34515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012" y="457200"/>
            <a:ext cx="14158090" cy="4383741"/>
          </a:xfrm>
          <a:prstGeom prst="rect">
            <a:avLst/>
          </a:prstGeom>
        </p:spPr>
      </p:pic>
    </p:spTree>
    <p:extLst>
      <p:ext uri="{BB962C8B-B14F-4D97-AF65-F5344CB8AC3E}">
        <p14:creationId xmlns:p14="http://schemas.microsoft.com/office/powerpoint/2010/main" val="383881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1" y="0"/>
            <a:ext cx="12782774" cy="5639459"/>
          </a:xfrm>
          <a:prstGeom prst="rect">
            <a:avLst/>
          </a:prstGeom>
        </p:spPr>
      </p:pic>
      <p:sp>
        <p:nvSpPr>
          <p:cNvPr id="3" name="TextBox 2"/>
          <p:cNvSpPr txBox="1"/>
          <p:nvPr/>
        </p:nvSpPr>
        <p:spPr>
          <a:xfrm>
            <a:off x="336176" y="6091518"/>
            <a:ext cx="11483789" cy="369332"/>
          </a:xfrm>
          <a:prstGeom prst="rect">
            <a:avLst/>
          </a:prstGeom>
          <a:noFill/>
        </p:spPr>
        <p:txBody>
          <a:bodyPr wrap="square" rtlCol="0">
            <a:spAutoFit/>
          </a:bodyPr>
          <a:lstStyle/>
          <a:p>
            <a:r>
              <a:rPr lang="en-US" dirty="0" smtClean="0"/>
              <a:t>true-positive </a:t>
            </a:r>
            <a:r>
              <a:rPr lang="en-US" dirty="0"/>
              <a:t>[TP], true-negative [TN], </a:t>
            </a:r>
            <a:r>
              <a:rPr lang="en-US" dirty="0" err="1"/>
              <a:t>falsepositive</a:t>
            </a:r>
            <a:r>
              <a:rPr lang="en-US" dirty="0"/>
              <a:t> [FP], and false-negative [FN]</a:t>
            </a:r>
          </a:p>
        </p:txBody>
      </p:sp>
    </p:spTree>
    <p:extLst>
      <p:ext uri="{BB962C8B-B14F-4D97-AF65-F5344CB8AC3E}">
        <p14:creationId xmlns:p14="http://schemas.microsoft.com/office/powerpoint/2010/main" val="337038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11" y="809897"/>
            <a:ext cx="11804697" cy="5277394"/>
          </a:xfrm>
          <a:prstGeom prst="rect">
            <a:avLst/>
          </a:prstGeom>
        </p:spPr>
      </p:pic>
    </p:spTree>
    <p:extLst>
      <p:ext uri="{BB962C8B-B14F-4D97-AF65-F5344CB8AC3E}">
        <p14:creationId xmlns:p14="http://schemas.microsoft.com/office/powerpoint/2010/main" val="369162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483" y="1062317"/>
            <a:ext cx="10461811" cy="4524315"/>
          </a:xfrm>
          <a:prstGeom prst="rect">
            <a:avLst/>
          </a:prstGeom>
          <a:noFill/>
        </p:spPr>
        <p:txBody>
          <a:bodyPr wrap="square" rtlCol="0">
            <a:spAutoFit/>
          </a:bodyPr>
          <a:lstStyle/>
          <a:p>
            <a:r>
              <a:rPr lang="en-US" sz="3200" dirty="0"/>
              <a:t>The serum and fecal biomarkers in this guideline are </a:t>
            </a:r>
            <a:r>
              <a:rPr lang="en-US" sz="3200" dirty="0">
                <a:solidFill>
                  <a:srgbClr val="FF0000"/>
                </a:solidFill>
              </a:rPr>
              <a:t>not</a:t>
            </a:r>
            <a:r>
              <a:rPr lang="en-US" sz="3200" dirty="0"/>
              <a:t> </a:t>
            </a:r>
            <a:r>
              <a:rPr lang="en-US" sz="3200" dirty="0">
                <a:solidFill>
                  <a:srgbClr val="FF0000"/>
                </a:solidFill>
              </a:rPr>
              <a:t>specific</a:t>
            </a:r>
            <a:r>
              <a:rPr lang="en-US" sz="3200" dirty="0"/>
              <a:t> for UC activity. </a:t>
            </a:r>
            <a:endParaRPr lang="en-US" sz="3200" dirty="0" smtClean="0"/>
          </a:p>
          <a:p>
            <a:pPr marL="285750" indent="-285750">
              <a:buFont typeface="Arial" panose="020B0604020202020204" pitchFamily="34" charset="0"/>
              <a:buChar char="•"/>
            </a:pPr>
            <a:r>
              <a:rPr lang="en-US" sz="3200" b="1" dirty="0" smtClean="0">
                <a:solidFill>
                  <a:srgbClr val="0070C0"/>
                </a:solidFill>
              </a:rPr>
              <a:t>Serologic </a:t>
            </a:r>
            <a:r>
              <a:rPr lang="en-US" sz="3200" b="1" dirty="0">
                <a:solidFill>
                  <a:srgbClr val="0070C0"/>
                </a:solidFill>
              </a:rPr>
              <a:t>biomarkers</a:t>
            </a:r>
            <a:r>
              <a:rPr lang="en-US" sz="3200" dirty="0"/>
              <a:t>, such as CRP, may be influenced by concurrent </a:t>
            </a:r>
            <a:r>
              <a:rPr lang="en-US" sz="3200" dirty="0">
                <a:solidFill>
                  <a:srgbClr val="FF0000"/>
                </a:solidFill>
              </a:rPr>
              <a:t>systemic illnesses</a:t>
            </a:r>
            <a:r>
              <a:rPr lang="en-US" sz="3200" dirty="0"/>
              <a:t>, as well as other co-existing inflammatory </a:t>
            </a:r>
            <a:r>
              <a:rPr lang="en-US" sz="3200" dirty="0" smtClean="0"/>
              <a:t>diseases</a:t>
            </a:r>
          </a:p>
          <a:p>
            <a:pPr marL="285750" indent="-285750">
              <a:buFont typeface="Arial" panose="020B0604020202020204" pitchFamily="34" charset="0"/>
              <a:buChar char="•"/>
            </a:pPr>
            <a:r>
              <a:rPr lang="en-US" sz="3200" b="1" dirty="0">
                <a:solidFill>
                  <a:srgbClr val="0070C0"/>
                </a:solidFill>
              </a:rPr>
              <a:t>Fecal markers</a:t>
            </a:r>
            <a:r>
              <a:rPr lang="en-US" sz="3200" dirty="0">
                <a:solidFill>
                  <a:srgbClr val="0070C0"/>
                </a:solidFill>
              </a:rPr>
              <a:t>, </a:t>
            </a:r>
            <a:r>
              <a:rPr lang="en-US" sz="3200" dirty="0"/>
              <a:t>although more specific for intestinal inflammation, are not specific for UC disease activity and may be elevated in </a:t>
            </a:r>
            <a:r>
              <a:rPr lang="en-US" sz="3200" dirty="0">
                <a:solidFill>
                  <a:srgbClr val="FF0000"/>
                </a:solidFill>
              </a:rPr>
              <a:t>other inflammatory diseases </a:t>
            </a:r>
            <a:r>
              <a:rPr lang="en-US" sz="3200" dirty="0"/>
              <a:t>of the gut, including infectious </a:t>
            </a:r>
            <a:r>
              <a:rPr lang="en-US" sz="3200" b="1" dirty="0"/>
              <a:t>gastroenteritis</a:t>
            </a:r>
            <a:r>
              <a:rPr lang="en-US" sz="3200" dirty="0"/>
              <a:t> and </a:t>
            </a:r>
            <a:r>
              <a:rPr lang="en-US" sz="3200" b="1" dirty="0"/>
              <a:t>drug-induced colitis</a:t>
            </a:r>
          </a:p>
        </p:txBody>
      </p:sp>
    </p:spTree>
    <p:extLst>
      <p:ext uri="{BB962C8B-B14F-4D97-AF65-F5344CB8AC3E}">
        <p14:creationId xmlns:p14="http://schemas.microsoft.com/office/powerpoint/2010/main" val="216967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847" y="1358538"/>
            <a:ext cx="9636930" cy="1569660"/>
          </a:xfrm>
          <a:prstGeom prst="rect">
            <a:avLst/>
          </a:prstGeom>
          <a:noFill/>
        </p:spPr>
        <p:txBody>
          <a:bodyPr wrap="square" rtlCol="0">
            <a:spAutoFit/>
          </a:bodyPr>
          <a:lstStyle/>
          <a:p>
            <a:pPr algn="ct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Recommendation</a:t>
            </a:r>
            <a:endParaRPr lang="en-US" sz="9600" b="1" dirty="0"/>
          </a:p>
        </p:txBody>
      </p:sp>
    </p:spTree>
    <p:extLst>
      <p:ext uri="{BB962C8B-B14F-4D97-AF65-F5344CB8AC3E}">
        <p14:creationId xmlns:p14="http://schemas.microsoft.com/office/powerpoint/2010/main" val="174451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648" y="1385047"/>
            <a:ext cx="10999694" cy="646331"/>
          </a:xfrm>
          <a:prstGeom prst="rect">
            <a:avLst/>
          </a:prstGeom>
          <a:noFill/>
        </p:spPr>
        <p:txBody>
          <a:bodyPr wrap="square" rtlCol="0">
            <a:spAutoFit/>
          </a:bodyPr>
          <a:lstStyle/>
          <a:p>
            <a:r>
              <a:rPr lang="en-US" sz="3600" b="1" dirty="0">
                <a:solidFill>
                  <a:schemeClr val="accent1">
                    <a:lumMod val="75000"/>
                  </a:schemeClr>
                </a:solidFill>
              </a:rPr>
              <a:t>Patients with ulcerative colitis in symptomatic remission</a:t>
            </a:r>
          </a:p>
        </p:txBody>
      </p:sp>
    </p:spTree>
    <p:extLst>
      <p:ext uri="{BB962C8B-B14F-4D97-AF65-F5344CB8AC3E}">
        <p14:creationId xmlns:p14="http://schemas.microsoft.com/office/powerpoint/2010/main" val="269896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32012"/>
            <a:ext cx="10475259" cy="4893647"/>
          </a:xfrm>
          <a:prstGeom prst="rect">
            <a:avLst/>
          </a:prstGeom>
          <a:noFill/>
        </p:spPr>
        <p:txBody>
          <a:bodyPr wrap="square" rtlCol="0">
            <a:spAutoFit/>
          </a:bodyPr>
          <a:lstStyle/>
          <a:p>
            <a:r>
              <a:rPr lang="en-US" sz="2400" b="1" dirty="0"/>
              <a:t>In patients with UC in symptomatic remission</a:t>
            </a:r>
            <a:r>
              <a:rPr lang="en-US" sz="2400" dirty="0"/>
              <a:t>, the AGA suggests a monitoring strategy that combines </a:t>
            </a:r>
            <a:r>
              <a:rPr lang="en-US" sz="2400" dirty="0">
                <a:solidFill>
                  <a:srgbClr val="FF0000"/>
                </a:solidFill>
              </a:rPr>
              <a:t>biomarkers</a:t>
            </a:r>
            <a:r>
              <a:rPr lang="en-US" sz="2400" dirty="0"/>
              <a:t> and </a:t>
            </a:r>
            <a:r>
              <a:rPr lang="en-US" sz="2400" dirty="0">
                <a:solidFill>
                  <a:srgbClr val="FF0000"/>
                </a:solidFill>
              </a:rPr>
              <a:t>symptoms</a:t>
            </a:r>
            <a:r>
              <a:rPr lang="en-US" sz="2400" dirty="0"/>
              <a:t>, rather than symptoms alone</a:t>
            </a:r>
            <a:r>
              <a:rPr lang="en-US" sz="2400" dirty="0" smtClean="0"/>
              <a:t>.</a:t>
            </a:r>
          </a:p>
          <a:p>
            <a:endParaRPr lang="en-US" sz="2400" dirty="0" smtClean="0"/>
          </a:p>
          <a:p>
            <a:r>
              <a:rPr lang="en-US" sz="2400" dirty="0" smtClean="0"/>
              <a:t> </a:t>
            </a:r>
            <a:r>
              <a:rPr lang="en-US" sz="2400" b="1" dirty="0" smtClean="0"/>
              <a:t>Comment</a:t>
            </a:r>
            <a:r>
              <a:rPr lang="en-US" sz="2400" dirty="0" smtClean="0"/>
              <a:t>: </a:t>
            </a:r>
            <a:r>
              <a:rPr lang="en-US" sz="2400" dirty="0"/>
              <a:t>Patients who place high value on avoiding burden of biomarker testing, </a:t>
            </a:r>
            <a:r>
              <a:rPr lang="en-US" sz="2400" dirty="0" smtClean="0"/>
              <a:t>over </a:t>
            </a:r>
            <a:r>
              <a:rPr lang="en-US" sz="2400" dirty="0"/>
              <a:t>a potentially higher risk of </a:t>
            </a:r>
            <a:r>
              <a:rPr lang="en-US" sz="2400" dirty="0">
                <a:solidFill>
                  <a:srgbClr val="FF0000"/>
                </a:solidFill>
              </a:rPr>
              <a:t>flare</a:t>
            </a:r>
            <a:r>
              <a:rPr lang="en-US" sz="2400" dirty="0"/>
              <a:t> or </a:t>
            </a:r>
            <a:r>
              <a:rPr lang="en-US" sz="2400" dirty="0">
                <a:solidFill>
                  <a:srgbClr val="FF0000"/>
                </a:solidFill>
              </a:rPr>
              <a:t>overtreatment</a:t>
            </a:r>
            <a:r>
              <a:rPr lang="en-US" sz="2400" dirty="0"/>
              <a:t>, may reasonably choose interval symptom-based monitoring. </a:t>
            </a:r>
            <a:endParaRPr lang="en-US" sz="2400" dirty="0" smtClean="0"/>
          </a:p>
          <a:p>
            <a:pPr marL="342900" indent="-342900">
              <a:buFont typeface="Arial" panose="020B0604020202020204" pitchFamily="34" charset="0"/>
              <a:buChar char="•"/>
            </a:pPr>
            <a:r>
              <a:rPr lang="en-US" sz="2400" dirty="0" smtClean="0"/>
              <a:t> </a:t>
            </a:r>
            <a:r>
              <a:rPr lang="en-US" sz="2400" dirty="0"/>
              <a:t>Interval biomarker monitoring may be performed </a:t>
            </a:r>
            <a:r>
              <a:rPr lang="en-US" sz="2400" dirty="0">
                <a:solidFill>
                  <a:srgbClr val="FF0000"/>
                </a:solidFill>
              </a:rPr>
              <a:t>every 6–12 mo</a:t>
            </a:r>
            <a:r>
              <a:rPr lang="en-US" sz="2400" dirty="0"/>
              <a:t>. </a:t>
            </a:r>
            <a:endParaRPr lang="en-US" sz="2400" dirty="0" smtClean="0"/>
          </a:p>
          <a:p>
            <a:pPr marL="342900" indent="-342900">
              <a:buFont typeface="Arial" panose="020B0604020202020204" pitchFamily="34" charset="0"/>
              <a:buChar char="•"/>
            </a:pPr>
            <a:r>
              <a:rPr lang="en-US" sz="2400" dirty="0" smtClean="0"/>
              <a:t> </a:t>
            </a:r>
            <a:r>
              <a:rPr lang="en-US" sz="2400" dirty="0"/>
              <a:t>Fecal biomarkers (fecal </a:t>
            </a:r>
            <a:r>
              <a:rPr lang="en-US" sz="2400" dirty="0">
                <a:solidFill>
                  <a:srgbClr val="FF0000"/>
                </a:solidFill>
              </a:rPr>
              <a:t>calprotectin</a:t>
            </a:r>
            <a:r>
              <a:rPr lang="en-US" sz="2400" dirty="0"/>
              <a:t> or fecal </a:t>
            </a:r>
            <a:r>
              <a:rPr lang="en-US" sz="2400" dirty="0" err="1">
                <a:solidFill>
                  <a:srgbClr val="FF0000"/>
                </a:solidFill>
              </a:rPr>
              <a:t>lactoferrin</a:t>
            </a:r>
            <a:r>
              <a:rPr lang="en-US" sz="2400" dirty="0"/>
              <a:t>) may be optimal for monitoring and may be particularly useful in patients where biomarkers have historically correlated with endoscopic disease activity. </a:t>
            </a:r>
            <a:endParaRPr lang="en-US" sz="2400" dirty="0" smtClean="0"/>
          </a:p>
          <a:p>
            <a:pPr marL="342900" indent="-342900">
              <a:buFont typeface="Arial" panose="020B0604020202020204" pitchFamily="34" charset="0"/>
              <a:buChar char="•"/>
            </a:pPr>
            <a:r>
              <a:rPr lang="en-US" sz="2400" dirty="0" smtClean="0"/>
              <a:t> </a:t>
            </a:r>
            <a:r>
              <a:rPr lang="en-US" sz="2400" dirty="0"/>
              <a:t>A biomarker-based monitoring strategy, especially using </a:t>
            </a:r>
            <a:r>
              <a:rPr lang="en-US" sz="2400" b="1" dirty="0">
                <a:solidFill>
                  <a:srgbClr val="0070C0"/>
                </a:solidFill>
              </a:rPr>
              <a:t>stool-based tests</a:t>
            </a:r>
            <a:r>
              <a:rPr lang="en-US" sz="2400" dirty="0"/>
              <a:t>, however, may be </a:t>
            </a:r>
            <a:r>
              <a:rPr lang="en-US" sz="2400" dirty="0">
                <a:solidFill>
                  <a:srgbClr val="FF0000"/>
                </a:solidFill>
              </a:rPr>
              <a:t>inconvenient</a:t>
            </a:r>
            <a:r>
              <a:rPr lang="en-US" sz="2400" dirty="0"/>
              <a:t> and elevated biomarkers in otherwise asymptomatic individuals may lead to high patient </a:t>
            </a:r>
            <a:r>
              <a:rPr lang="en-US" sz="2400" dirty="0" smtClean="0">
                <a:solidFill>
                  <a:srgbClr val="FF0000"/>
                </a:solidFill>
              </a:rPr>
              <a:t>anxiety</a:t>
            </a:r>
            <a:endParaRPr lang="en-US" sz="2400" dirty="0">
              <a:solidFill>
                <a:srgbClr val="FF0000"/>
              </a:solidFill>
            </a:endParaRPr>
          </a:p>
        </p:txBody>
      </p:sp>
    </p:spTree>
    <p:extLst>
      <p:ext uri="{BB962C8B-B14F-4D97-AF65-F5344CB8AC3E}">
        <p14:creationId xmlns:p14="http://schemas.microsoft.com/office/powerpoint/2010/main" val="31473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04" y="1734670"/>
            <a:ext cx="10626474" cy="3160059"/>
          </a:xfrm>
          <a:prstGeom prst="rect">
            <a:avLst/>
          </a:prstGeom>
        </p:spPr>
      </p:pic>
    </p:spTree>
    <p:extLst>
      <p:ext uri="{BB962C8B-B14F-4D97-AF65-F5344CB8AC3E}">
        <p14:creationId xmlns:p14="http://schemas.microsoft.com/office/powerpoint/2010/main" val="78820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247" y="779929"/>
            <a:ext cx="10811435" cy="5262979"/>
          </a:xfrm>
          <a:prstGeom prst="rect">
            <a:avLst/>
          </a:prstGeom>
          <a:noFill/>
        </p:spPr>
        <p:txBody>
          <a:bodyPr wrap="square" rtlCol="0">
            <a:spAutoFit/>
          </a:bodyPr>
          <a:lstStyle/>
          <a:p>
            <a:r>
              <a:rPr lang="en-US" sz="2400" b="1" dirty="0"/>
              <a:t>In patients with UC in symptomatic remission</a:t>
            </a:r>
            <a:r>
              <a:rPr lang="en-US" sz="2400" dirty="0"/>
              <a:t>, the AGA suggests using </a:t>
            </a:r>
            <a:r>
              <a:rPr lang="en-US" sz="2400" dirty="0">
                <a:solidFill>
                  <a:schemeClr val="accent1">
                    <a:lumMod val="75000"/>
                  </a:schemeClr>
                </a:solidFill>
              </a:rPr>
              <a:t>fecal calprotectin &lt;</a:t>
            </a:r>
            <a:r>
              <a:rPr lang="en-US" sz="2400" dirty="0" smtClean="0">
                <a:solidFill>
                  <a:schemeClr val="accent1">
                    <a:lumMod val="75000"/>
                  </a:schemeClr>
                </a:solidFill>
              </a:rPr>
              <a:t>150 </a:t>
            </a:r>
            <a:r>
              <a:rPr lang="en-US" sz="2400" dirty="0">
                <a:solidFill>
                  <a:schemeClr val="accent1">
                    <a:lumMod val="75000"/>
                  </a:schemeClr>
                </a:solidFill>
              </a:rPr>
              <a:t>mg/g</a:t>
            </a:r>
            <a:r>
              <a:rPr lang="en-US" sz="2400" dirty="0"/>
              <a:t>, </a:t>
            </a:r>
            <a:r>
              <a:rPr lang="en-US" sz="2400" dirty="0">
                <a:solidFill>
                  <a:schemeClr val="accent1">
                    <a:lumMod val="75000"/>
                  </a:schemeClr>
                </a:solidFill>
              </a:rPr>
              <a:t>normal fecal </a:t>
            </a:r>
            <a:r>
              <a:rPr lang="en-US" sz="2400" dirty="0" err="1">
                <a:solidFill>
                  <a:schemeClr val="accent1">
                    <a:lumMod val="75000"/>
                  </a:schemeClr>
                </a:solidFill>
              </a:rPr>
              <a:t>lactoferrin</a:t>
            </a:r>
            <a:r>
              <a:rPr lang="en-US" sz="2400" dirty="0"/>
              <a:t>, or </a:t>
            </a:r>
            <a:r>
              <a:rPr lang="en-US" sz="2400" dirty="0">
                <a:solidFill>
                  <a:schemeClr val="accent1">
                    <a:lumMod val="75000"/>
                  </a:schemeClr>
                </a:solidFill>
              </a:rPr>
              <a:t>normal CRP </a:t>
            </a:r>
            <a:r>
              <a:rPr lang="en-US" sz="2400" dirty="0"/>
              <a:t>to </a:t>
            </a:r>
            <a:r>
              <a:rPr lang="en-US" sz="2400" dirty="0">
                <a:solidFill>
                  <a:srgbClr val="FF0000"/>
                </a:solidFill>
              </a:rPr>
              <a:t>rule out </a:t>
            </a:r>
            <a:r>
              <a:rPr lang="en-US" sz="2400" dirty="0"/>
              <a:t>active inflammation and </a:t>
            </a:r>
            <a:r>
              <a:rPr lang="en-US" sz="2400" dirty="0">
                <a:solidFill>
                  <a:srgbClr val="FF0000"/>
                </a:solidFill>
              </a:rPr>
              <a:t>avoid</a:t>
            </a:r>
            <a:r>
              <a:rPr lang="en-US" sz="2400" dirty="0"/>
              <a:t> routine endoscopic assessment of disease activity Implementation considerations: </a:t>
            </a:r>
            <a:endParaRPr lang="en-US" sz="2400" dirty="0" smtClean="0"/>
          </a:p>
          <a:p>
            <a:pPr marL="285750" indent="-285750">
              <a:buFont typeface="Arial" panose="020B0604020202020204" pitchFamily="34" charset="0"/>
              <a:buChar char="•"/>
            </a:pPr>
            <a:r>
              <a:rPr lang="en-US" sz="2400" dirty="0" smtClean="0"/>
              <a:t> </a:t>
            </a:r>
            <a:r>
              <a:rPr lang="en-US" sz="2400" dirty="0"/>
              <a:t>In patients who have recently achieved symptomatic remission after treatment adjustment in the preceding 1–3 </a:t>
            </a:r>
            <a:r>
              <a:rPr lang="en-US" sz="2400" dirty="0" err="1"/>
              <a:t>mo</a:t>
            </a:r>
            <a:r>
              <a:rPr lang="en-US" sz="2400" dirty="0"/>
              <a:t>, </a:t>
            </a:r>
            <a:r>
              <a:rPr lang="en-US" sz="2400" b="1" dirty="0">
                <a:solidFill>
                  <a:schemeClr val="accent1">
                    <a:lumMod val="75000"/>
                  </a:schemeClr>
                </a:solidFill>
              </a:rPr>
              <a:t>fecal calprotectin &lt; 50 mg/g </a:t>
            </a:r>
            <a:r>
              <a:rPr lang="en-US" sz="2400" dirty="0"/>
              <a:t>may be preferred over &lt; 150 mg/g to detect endoscopic improvement (MES 0 or 1</a:t>
            </a:r>
            <a:r>
              <a:rPr lang="en-US" sz="2400" dirty="0" smtClean="0"/>
              <a:t>)</a:t>
            </a:r>
          </a:p>
          <a:p>
            <a:pPr marL="285750" indent="-285750">
              <a:buFont typeface="Arial" panose="020B0604020202020204" pitchFamily="34" charset="0"/>
              <a:buChar char="•"/>
            </a:pPr>
            <a:r>
              <a:rPr lang="en-US" sz="2400" b="1" dirty="0" smtClean="0"/>
              <a:t> </a:t>
            </a:r>
            <a:r>
              <a:rPr lang="en-US" sz="2400" b="1" dirty="0">
                <a:solidFill>
                  <a:schemeClr val="accent1">
                    <a:lumMod val="75000"/>
                  </a:schemeClr>
                </a:solidFill>
              </a:rPr>
              <a:t>Normal CRP </a:t>
            </a:r>
            <a:r>
              <a:rPr lang="en-US" sz="2400" dirty="0"/>
              <a:t>may be </a:t>
            </a:r>
            <a:r>
              <a:rPr lang="en-US" sz="2400" dirty="0">
                <a:solidFill>
                  <a:srgbClr val="FF0000"/>
                </a:solidFill>
              </a:rPr>
              <a:t>less</a:t>
            </a:r>
            <a:r>
              <a:rPr lang="en-US" sz="2400" dirty="0"/>
              <a:t> informative to </a:t>
            </a:r>
            <a:r>
              <a:rPr lang="en-US" sz="2400" dirty="0">
                <a:solidFill>
                  <a:srgbClr val="FF0000"/>
                </a:solidFill>
              </a:rPr>
              <a:t>rule out </a:t>
            </a:r>
            <a:r>
              <a:rPr lang="en-US" sz="2400" dirty="0"/>
              <a:t>moderate to severe active endoscopic inflammation in patients with UC in symptomatic remission, particularly in patients who have recently achieved symptomatic remission after treatment adjustment</a:t>
            </a:r>
            <a:r>
              <a:rPr lang="en-US" sz="2400" dirty="0" smtClean="0"/>
              <a:t>.</a:t>
            </a:r>
          </a:p>
          <a:p>
            <a:pPr marL="285750" indent="-285750">
              <a:buFont typeface="Arial" panose="020B0604020202020204" pitchFamily="34" charset="0"/>
              <a:buChar char="•"/>
            </a:pPr>
            <a:r>
              <a:rPr lang="en-US" sz="2400" b="1" dirty="0" smtClean="0"/>
              <a:t> </a:t>
            </a:r>
            <a:r>
              <a:rPr lang="en-US" sz="2400" b="1" dirty="0"/>
              <a:t>However, if CRP was elevated at time of initial flare, then </a:t>
            </a:r>
            <a:r>
              <a:rPr lang="en-US" sz="2400" b="1" dirty="0">
                <a:solidFill>
                  <a:srgbClr val="FF0000"/>
                </a:solidFill>
              </a:rPr>
              <a:t>normalization</a:t>
            </a:r>
            <a:r>
              <a:rPr lang="en-US" sz="2400" b="1" dirty="0"/>
              <a:t> of CRP may suggest endoscopic improvement </a:t>
            </a:r>
            <a:r>
              <a:rPr lang="en-US" sz="2400" dirty="0"/>
              <a:t>(MES 0 or 1).</a:t>
            </a:r>
            <a:endParaRPr lang="en-US" sz="2400" dirty="0" smtClean="0"/>
          </a:p>
          <a:p>
            <a:r>
              <a:rPr lang="en-US" sz="2400" dirty="0" smtClean="0"/>
              <a:t>  </a:t>
            </a:r>
            <a:endParaRPr lang="en-US" sz="2400" dirty="0"/>
          </a:p>
        </p:txBody>
      </p:sp>
    </p:spTree>
    <p:extLst>
      <p:ext uri="{BB962C8B-B14F-4D97-AF65-F5344CB8AC3E}">
        <p14:creationId xmlns:p14="http://schemas.microsoft.com/office/powerpoint/2010/main" val="331540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376" y="1060781"/>
            <a:ext cx="10838329" cy="4401205"/>
          </a:xfrm>
          <a:prstGeom prst="rect">
            <a:avLst/>
          </a:prstGeom>
          <a:noFill/>
        </p:spPr>
        <p:txBody>
          <a:bodyPr wrap="square" rtlCol="0">
            <a:spAutoFit/>
          </a:bodyPr>
          <a:lstStyle/>
          <a:p>
            <a:r>
              <a:rPr lang="en-US" sz="2800" b="1" dirty="0"/>
              <a:t>In patients with UC in symptomatic remission but elevated stool or serum markers of inflammation </a:t>
            </a:r>
            <a:r>
              <a:rPr lang="en-US" sz="2800" dirty="0"/>
              <a:t>(</a:t>
            </a:r>
            <a:r>
              <a:rPr lang="en-US" sz="2800" dirty="0">
                <a:solidFill>
                  <a:schemeClr val="accent1">
                    <a:lumMod val="75000"/>
                  </a:schemeClr>
                </a:solidFill>
              </a:rPr>
              <a:t>fecal calprotectin </a:t>
            </a:r>
            <a:r>
              <a:rPr lang="en-US" sz="2800" dirty="0" smtClean="0">
                <a:solidFill>
                  <a:schemeClr val="accent1">
                    <a:lumMod val="75000"/>
                  </a:schemeClr>
                </a:solidFill>
              </a:rPr>
              <a:t> </a:t>
            </a:r>
            <a:r>
              <a:rPr lang="en-US" sz="2800" dirty="0">
                <a:solidFill>
                  <a:schemeClr val="accent1">
                    <a:lumMod val="75000"/>
                  </a:schemeClr>
                </a:solidFill>
              </a:rPr>
              <a:t>&gt;150 mg/g, elevated fecal </a:t>
            </a:r>
            <a:r>
              <a:rPr lang="en-US" sz="2800" dirty="0" err="1">
                <a:solidFill>
                  <a:schemeClr val="accent1">
                    <a:lumMod val="75000"/>
                  </a:schemeClr>
                </a:solidFill>
              </a:rPr>
              <a:t>lactoferrin</a:t>
            </a:r>
            <a:r>
              <a:rPr lang="en-US" sz="2800" dirty="0">
                <a:solidFill>
                  <a:schemeClr val="accent1">
                    <a:lumMod val="75000"/>
                  </a:schemeClr>
                </a:solidFill>
              </a:rPr>
              <a:t>, elevated CRP), </a:t>
            </a:r>
            <a:endParaRPr lang="en-US" sz="2800" dirty="0" smtClean="0">
              <a:solidFill>
                <a:schemeClr val="accent1">
                  <a:lumMod val="75000"/>
                </a:schemeClr>
              </a:solidFill>
            </a:endParaRPr>
          </a:p>
          <a:p>
            <a:r>
              <a:rPr lang="en-US" sz="2800" dirty="0" smtClean="0"/>
              <a:t>the </a:t>
            </a:r>
            <a:r>
              <a:rPr lang="en-US" sz="2800" dirty="0"/>
              <a:t>AGA suggests </a:t>
            </a:r>
            <a:r>
              <a:rPr lang="en-US" sz="2800" dirty="0">
                <a:solidFill>
                  <a:srgbClr val="FF0000"/>
                </a:solidFill>
              </a:rPr>
              <a:t>endoscopic assessment </a:t>
            </a:r>
            <a:r>
              <a:rPr lang="en-US" sz="2800" dirty="0"/>
              <a:t>of disease activity rather than empiric treatment adjustment</a:t>
            </a:r>
            <a:r>
              <a:rPr lang="en-US" sz="2800" dirty="0" smtClean="0"/>
              <a:t>.</a:t>
            </a:r>
          </a:p>
          <a:p>
            <a:r>
              <a:rPr lang="en-US" sz="2800" dirty="0" smtClean="0"/>
              <a:t> </a:t>
            </a:r>
            <a:r>
              <a:rPr lang="en-US" sz="2800" dirty="0"/>
              <a:t>Implementation consideration: In patients with UC in symptomatic remission but elevated biomarkers of inflammation, repeat measurement of biomarkers (in </a:t>
            </a:r>
            <a:r>
              <a:rPr lang="en-US" sz="2800" dirty="0">
                <a:solidFill>
                  <a:srgbClr val="FF0000"/>
                </a:solidFill>
              </a:rPr>
              <a:t>3–6 </a:t>
            </a:r>
            <a:r>
              <a:rPr lang="en-US" sz="2800" dirty="0" err="1">
                <a:solidFill>
                  <a:srgbClr val="FF0000"/>
                </a:solidFill>
              </a:rPr>
              <a:t>mo</a:t>
            </a:r>
            <a:r>
              <a:rPr lang="en-US" sz="2800" dirty="0"/>
              <a:t>) may be a reasonable alternative to endoscopic assessment. However, if biomarkers are </a:t>
            </a:r>
            <a:r>
              <a:rPr lang="en-US" sz="2800" b="1" dirty="0"/>
              <a:t>elevated</a:t>
            </a:r>
            <a:r>
              <a:rPr lang="en-US" sz="2800" dirty="0"/>
              <a:t> on repeat evaluation, then </a:t>
            </a:r>
            <a:r>
              <a:rPr lang="en-US" sz="2800" dirty="0">
                <a:solidFill>
                  <a:srgbClr val="FF0000"/>
                </a:solidFill>
              </a:rPr>
              <a:t>endoscopic assessment </a:t>
            </a:r>
            <a:r>
              <a:rPr lang="en-US" sz="2800" dirty="0"/>
              <a:t>may be warranted.</a:t>
            </a:r>
          </a:p>
        </p:txBody>
      </p:sp>
    </p:spTree>
    <p:extLst>
      <p:ext uri="{BB962C8B-B14F-4D97-AF65-F5344CB8AC3E}">
        <p14:creationId xmlns:p14="http://schemas.microsoft.com/office/powerpoint/2010/main" val="230394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612" y="1842247"/>
            <a:ext cx="10340788" cy="646331"/>
          </a:xfrm>
          <a:prstGeom prst="rect">
            <a:avLst/>
          </a:prstGeom>
          <a:noFill/>
        </p:spPr>
        <p:txBody>
          <a:bodyPr wrap="square" rtlCol="0">
            <a:spAutoFit/>
          </a:bodyPr>
          <a:lstStyle/>
          <a:p>
            <a:r>
              <a:rPr lang="en-US" sz="3600" b="1" dirty="0">
                <a:solidFill>
                  <a:schemeClr val="accent1">
                    <a:lumMod val="75000"/>
                  </a:schemeClr>
                </a:solidFill>
              </a:rPr>
              <a:t>Patients with symptomatically active ulcerative colitis</a:t>
            </a:r>
          </a:p>
        </p:txBody>
      </p:sp>
    </p:spTree>
    <p:extLst>
      <p:ext uri="{BB962C8B-B14F-4D97-AF65-F5344CB8AC3E}">
        <p14:creationId xmlns:p14="http://schemas.microsoft.com/office/powerpoint/2010/main" val="140944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376" y="995082"/>
            <a:ext cx="10703859" cy="4524315"/>
          </a:xfrm>
          <a:prstGeom prst="rect">
            <a:avLst/>
          </a:prstGeom>
          <a:noFill/>
        </p:spPr>
        <p:txBody>
          <a:bodyPr wrap="square" rtlCol="0">
            <a:spAutoFit/>
          </a:bodyPr>
          <a:lstStyle/>
          <a:p>
            <a:r>
              <a:rPr lang="en-US" sz="3200" b="1" dirty="0"/>
              <a:t>In patients with symptomatically active UC</a:t>
            </a:r>
            <a:r>
              <a:rPr lang="en-US" sz="3200" dirty="0"/>
              <a:t>, the AGA suggests an evaluation strategy that combines </a:t>
            </a:r>
            <a:r>
              <a:rPr lang="en-US" sz="3200" dirty="0">
                <a:solidFill>
                  <a:srgbClr val="FF0000"/>
                </a:solidFill>
              </a:rPr>
              <a:t>biomarkers</a:t>
            </a:r>
            <a:r>
              <a:rPr lang="en-US" sz="3200" dirty="0"/>
              <a:t> and </a:t>
            </a:r>
            <a:r>
              <a:rPr lang="en-US" sz="3200" dirty="0">
                <a:solidFill>
                  <a:srgbClr val="FF0000"/>
                </a:solidFill>
              </a:rPr>
              <a:t>symptoms</a:t>
            </a:r>
            <a:r>
              <a:rPr lang="en-US" sz="3200" dirty="0"/>
              <a:t>, rather than symptoms alone, to inform treatment adjustments</a:t>
            </a:r>
            <a:r>
              <a:rPr lang="en-US" sz="3200" dirty="0" smtClean="0"/>
              <a:t>.</a:t>
            </a:r>
          </a:p>
          <a:p>
            <a:r>
              <a:rPr lang="en-US" sz="3200" dirty="0" smtClean="0"/>
              <a:t> </a:t>
            </a:r>
            <a:r>
              <a:rPr lang="en-US" sz="3200" dirty="0"/>
              <a:t>Comment: Patients, particularly those with severe symptoms, who place high value in avoiding burden of biomarker testing, over a potentially </a:t>
            </a:r>
            <a:r>
              <a:rPr lang="en-US" sz="3200" b="1" dirty="0"/>
              <a:t>higher risk of inappropriate overtreatment</a:t>
            </a:r>
            <a:r>
              <a:rPr lang="en-US" sz="3200" dirty="0"/>
              <a:t>, may reasonably choose symptom-informed treatment decisions.</a:t>
            </a:r>
          </a:p>
        </p:txBody>
      </p:sp>
    </p:spTree>
    <p:extLst>
      <p:ext uri="{BB962C8B-B14F-4D97-AF65-F5344CB8AC3E}">
        <p14:creationId xmlns:p14="http://schemas.microsoft.com/office/powerpoint/2010/main" val="410896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26141"/>
            <a:ext cx="10502153" cy="4401205"/>
          </a:xfrm>
          <a:prstGeom prst="rect">
            <a:avLst/>
          </a:prstGeom>
          <a:noFill/>
        </p:spPr>
        <p:txBody>
          <a:bodyPr wrap="square" rtlCol="0">
            <a:spAutoFit/>
          </a:bodyPr>
          <a:lstStyle/>
          <a:p>
            <a:r>
              <a:rPr lang="en-US" sz="2800" b="1" dirty="0"/>
              <a:t>In patients with UC with moderate to severe symptoms</a:t>
            </a:r>
            <a:r>
              <a:rPr lang="en-US" sz="2800" dirty="0"/>
              <a:t> suggestive of </a:t>
            </a:r>
            <a:r>
              <a:rPr lang="en-US" sz="2800" b="1" dirty="0"/>
              <a:t>flare</a:t>
            </a:r>
            <a:r>
              <a:rPr lang="en-US" sz="2800" dirty="0"/>
              <a:t>, the AGA suggests using </a:t>
            </a:r>
            <a:r>
              <a:rPr lang="en-US" sz="2800" dirty="0">
                <a:solidFill>
                  <a:srgbClr val="00B0F0"/>
                </a:solidFill>
              </a:rPr>
              <a:t>fecal calprotectin &gt;150 mg/g</a:t>
            </a:r>
            <a:r>
              <a:rPr lang="en-US" sz="2800" dirty="0"/>
              <a:t>, </a:t>
            </a:r>
            <a:r>
              <a:rPr lang="en-US" sz="2800" dirty="0">
                <a:solidFill>
                  <a:srgbClr val="00B0F0"/>
                </a:solidFill>
              </a:rPr>
              <a:t>elevated fecal </a:t>
            </a:r>
            <a:r>
              <a:rPr lang="en-US" sz="2800" dirty="0" err="1">
                <a:solidFill>
                  <a:srgbClr val="00B0F0"/>
                </a:solidFill>
              </a:rPr>
              <a:t>lactoferrin</a:t>
            </a:r>
            <a:r>
              <a:rPr lang="en-US" sz="2800" dirty="0">
                <a:solidFill>
                  <a:srgbClr val="00B0F0"/>
                </a:solidFill>
              </a:rPr>
              <a:t>, or elevated CRP </a:t>
            </a:r>
            <a:r>
              <a:rPr lang="en-US" sz="2800" dirty="0"/>
              <a:t>to </a:t>
            </a:r>
            <a:r>
              <a:rPr lang="en-US" sz="2800" dirty="0">
                <a:solidFill>
                  <a:srgbClr val="FF0000"/>
                </a:solidFill>
              </a:rPr>
              <a:t>rule in active inflammation </a:t>
            </a:r>
            <a:r>
              <a:rPr lang="en-US" sz="2800" dirty="0"/>
              <a:t>and inform treatment adjustment and </a:t>
            </a:r>
            <a:r>
              <a:rPr lang="en-US" sz="2800" dirty="0">
                <a:solidFill>
                  <a:srgbClr val="FF0000"/>
                </a:solidFill>
              </a:rPr>
              <a:t>avoid</a:t>
            </a:r>
            <a:r>
              <a:rPr lang="en-US" sz="2800" dirty="0"/>
              <a:t> routine endoscopic assessment solely for establishing presence of active disease</a:t>
            </a:r>
            <a:r>
              <a:rPr lang="en-US" sz="2800" dirty="0" smtClean="0"/>
              <a:t>.</a:t>
            </a:r>
          </a:p>
          <a:p>
            <a:r>
              <a:rPr lang="en-US" sz="2800" dirty="0" smtClean="0"/>
              <a:t> </a:t>
            </a:r>
            <a:r>
              <a:rPr lang="en-US" sz="2800" dirty="0"/>
              <a:t>Comment: Patients who place greater value in confirming inflammation, particularly when making </a:t>
            </a:r>
            <a:r>
              <a:rPr lang="en-US" sz="2800" b="1" dirty="0"/>
              <a:t>significant treatment decisions </a:t>
            </a:r>
            <a:r>
              <a:rPr lang="en-US" sz="2800" dirty="0"/>
              <a:t>(such as starting or switching immunosuppressive therapies) and lesser value on the inconvenience of endoscopy, may choose to </a:t>
            </a:r>
            <a:r>
              <a:rPr lang="en-US" sz="2800" b="1" dirty="0">
                <a:solidFill>
                  <a:srgbClr val="FF0000"/>
                </a:solidFill>
              </a:rPr>
              <a:t>pursue endoscopic evaluation before treatment adjustment</a:t>
            </a:r>
            <a:r>
              <a:rPr lang="en-US" sz="2800" dirty="0"/>
              <a:t>.</a:t>
            </a:r>
          </a:p>
        </p:txBody>
      </p:sp>
    </p:spTree>
    <p:extLst>
      <p:ext uri="{BB962C8B-B14F-4D97-AF65-F5344CB8AC3E}">
        <p14:creationId xmlns:p14="http://schemas.microsoft.com/office/powerpoint/2010/main" val="142229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469" y="976642"/>
            <a:ext cx="10287000" cy="4401205"/>
          </a:xfrm>
          <a:prstGeom prst="rect">
            <a:avLst/>
          </a:prstGeom>
          <a:noFill/>
        </p:spPr>
        <p:txBody>
          <a:bodyPr wrap="square" rtlCol="0">
            <a:spAutoFit/>
          </a:bodyPr>
          <a:lstStyle/>
          <a:p>
            <a:r>
              <a:rPr lang="en-US" sz="2800" b="1" dirty="0"/>
              <a:t>In patients with UC with mild symptoms, </a:t>
            </a:r>
            <a:r>
              <a:rPr lang="en-US" sz="2800" dirty="0"/>
              <a:t>with elevated stool or serum markers of inflammation (</a:t>
            </a:r>
            <a:r>
              <a:rPr lang="en-US" sz="2800" dirty="0">
                <a:solidFill>
                  <a:schemeClr val="accent1">
                    <a:lumMod val="75000"/>
                  </a:schemeClr>
                </a:solidFill>
              </a:rPr>
              <a:t>fecal calprotectin &gt;150 mg/g, elevated fecal </a:t>
            </a:r>
            <a:r>
              <a:rPr lang="en-US" sz="2800" dirty="0" err="1">
                <a:solidFill>
                  <a:schemeClr val="accent1">
                    <a:lumMod val="75000"/>
                  </a:schemeClr>
                </a:solidFill>
              </a:rPr>
              <a:t>lactoferrin</a:t>
            </a:r>
            <a:r>
              <a:rPr lang="en-US" sz="2800" dirty="0">
                <a:solidFill>
                  <a:schemeClr val="accent1">
                    <a:lumMod val="75000"/>
                  </a:schemeClr>
                </a:solidFill>
              </a:rPr>
              <a:t>, or elevated CRP</a:t>
            </a:r>
            <a:r>
              <a:rPr lang="en-US" sz="2800" dirty="0"/>
              <a:t>), the AGA suggests </a:t>
            </a:r>
            <a:r>
              <a:rPr lang="en-US" sz="2800" dirty="0">
                <a:solidFill>
                  <a:srgbClr val="FF0000"/>
                </a:solidFill>
              </a:rPr>
              <a:t>endoscopic assessment </a:t>
            </a:r>
            <a:r>
              <a:rPr lang="en-US" sz="2800" dirty="0"/>
              <a:t>of disease activity </a:t>
            </a:r>
            <a:r>
              <a:rPr lang="en-US" sz="2800" b="1" dirty="0" smtClean="0"/>
              <a:t>rather </a:t>
            </a:r>
            <a:r>
              <a:rPr lang="en-US" sz="2800" b="1" dirty="0"/>
              <a:t>than empiric treatment adjustment</a:t>
            </a:r>
            <a:r>
              <a:rPr lang="en-US" sz="2800" dirty="0" smtClean="0"/>
              <a:t>.</a:t>
            </a:r>
          </a:p>
          <a:p>
            <a:r>
              <a:rPr lang="en-US" sz="2800" dirty="0" smtClean="0"/>
              <a:t> </a:t>
            </a:r>
            <a:r>
              <a:rPr lang="en-US" sz="2800" dirty="0"/>
              <a:t>Implementation consideration: In patients with UC who underwent recent adjustment of treatment in response to </a:t>
            </a:r>
            <a:r>
              <a:rPr lang="en-US" sz="2800" b="1" dirty="0"/>
              <a:t>moderate to severe </a:t>
            </a:r>
            <a:r>
              <a:rPr lang="en-US" sz="2800" dirty="0"/>
              <a:t>symptomatic flare, and now have </a:t>
            </a:r>
            <a:r>
              <a:rPr lang="en-US" sz="2800" b="1" dirty="0"/>
              <a:t>mild residual symptoms</a:t>
            </a:r>
            <a:r>
              <a:rPr lang="en-US" sz="2800" dirty="0"/>
              <a:t>, elevated </a:t>
            </a:r>
            <a:r>
              <a:rPr lang="en-US" sz="2800" dirty="0">
                <a:solidFill>
                  <a:schemeClr val="accent1">
                    <a:lumMod val="75000"/>
                  </a:schemeClr>
                </a:solidFill>
              </a:rPr>
              <a:t>stool or serum markers </a:t>
            </a:r>
            <a:r>
              <a:rPr lang="en-US" sz="2800" dirty="0"/>
              <a:t>of inflammation may be used to inform </a:t>
            </a:r>
            <a:r>
              <a:rPr lang="en-US" sz="2800" b="1" dirty="0"/>
              <a:t>treatment adjustments </a:t>
            </a:r>
            <a:r>
              <a:rPr lang="en-US" sz="2800" dirty="0"/>
              <a:t>(such as dose adjustments of therapy)</a:t>
            </a:r>
          </a:p>
        </p:txBody>
      </p:sp>
    </p:spTree>
    <p:extLst>
      <p:ext uri="{BB962C8B-B14F-4D97-AF65-F5344CB8AC3E}">
        <p14:creationId xmlns:p14="http://schemas.microsoft.com/office/powerpoint/2010/main" val="230888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9176" y="833718"/>
            <a:ext cx="9453283" cy="4524315"/>
          </a:xfrm>
          <a:prstGeom prst="rect">
            <a:avLst/>
          </a:prstGeom>
          <a:noFill/>
        </p:spPr>
        <p:txBody>
          <a:bodyPr wrap="square" rtlCol="0">
            <a:spAutoFit/>
          </a:bodyPr>
          <a:lstStyle/>
          <a:p>
            <a:r>
              <a:rPr lang="en-US" sz="2400" b="1" dirty="0"/>
              <a:t>In patients with UC with mild symptoms</a:t>
            </a:r>
            <a:r>
              <a:rPr lang="en-US" sz="2400" dirty="0"/>
              <a:t>, with normal stool or serum markers of inflammation (</a:t>
            </a:r>
            <a:r>
              <a:rPr lang="en-US" sz="2400" dirty="0">
                <a:solidFill>
                  <a:schemeClr val="accent1">
                    <a:lumMod val="75000"/>
                  </a:schemeClr>
                </a:solidFill>
              </a:rPr>
              <a:t>fecal calprotectin &lt; 150 mg/g, normal fecal </a:t>
            </a:r>
            <a:r>
              <a:rPr lang="en-US" sz="2400" dirty="0" err="1">
                <a:solidFill>
                  <a:schemeClr val="accent1">
                    <a:lumMod val="75000"/>
                  </a:schemeClr>
                </a:solidFill>
              </a:rPr>
              <a:t>lactoferrin</a:t>
            </a:r>
            <a:r>
              <a:rPr lang="en-US" sz="2400" dirty="0">
                <a:solidFill>
                  <a:schemeClr val="accent1">
                    <a:lumMod val="75000"/>
                  </a:schemeClr>
                </a:solidFill>
              </a:rPr>
              <a:t>, normal CRP</a:t>
            </a:r>
            <a:r>
              <a:rPr lang="en-US" sz="2400" dirty="0"/>
              <a:t>), the AGA suggests </a:t>
            </a:r>
            <a:r>
              <a:rPr lang="en-US" sz="2400" dirty="0">
                <a:solidFill>
                  <a:srgbClr val="FF0000"/>
                </a:solidFill>
              </a:rPr>
              <a:t>endoscopic assessment </a:t>
            </a:r>
            <a:r>
              <a:rPr lang="en-US" sz="2400" dirty="0"/>
              <a:t>of disease activity rather than empiric treatment adjustment. Implementation consideration:  In patients with UC with </a:t>
            </a:r>
            <a:r>
              <a:rPr lang="en-US" sz="2400" b="1" dirty="0"/>
              <a:t>mild</a:t>
            </a:r>
            <a:r>
              <a:rPr lang="en-US" sz="2400" dirty="0"/>
              <a:t> symptoms (</a:t>
            </a:r>
            <a:r>
              <a:rPr lang="en-US" sz="2400" dirty="0" err="1"/>
              <a:t>eg</a:t>
            </a:r>
            <a:r>
              <a:rPr lang="en-US" sz="2400" dirty="0"/>
              <a:t>, slight increase in stool frequency and/or infrequent rectal bleeding), it may be reasonable to </a:t>
            </a:r>
            <a:r>
              <a:rPr lang="en-US" sz="2400" b="1" dirty="0"/>
              <a:t>proceed directly with endoscopic assessment rather than testing biomarkers of inflammation</a:t>
            </a:r>
            <a:r>
              <a:rPr lang="en-US" sz="2400" dirty="0"/>
              <a:t>.  </a:t>
            </a:r>
            <a:endParaRPr lang="en-US" sz="2400" dirty="0" smtClean="0"/>
          </a:p>
          <a:p>
            <a:r>
              <a:rPr lang="en-US" sz="2400" dirty="0" smtClean="0"/>
              <a:t>In </a:t>
            </a:r>
            <a:r>
              <a:rPr lang="en-US" sz="2400" dirty="0"/>
              <a:t>patients with UC with </a:t>
            </a:r>
            <a:r>
              <a:rPr lang="en-US" sz="2400" dirty="0">
                <a:solidFill>
                  <a:srgbClr val="FF0000"/>
                </a:solidFill>
              </a:rPr>
              <a:t>mild symptoms </a:t>
            </a:r>
            <a:r>
              <a:rPr lang="en-US" sz="2400" dirty="0"/>
              <a:t>and </a:t>
            </a:r>
            <a:r>
              <a:rPr lang="en-US" sz="2400" dirty="0">
                <a:solidFill>
                  <a:srgbClr val="FF0000"/>
                </a:solidFill>
              </a:rPr>
              <a:t>normal biomarkers </a:t>
            </a:r>
            <a:r>
              <a:rPr lang="en-US" sz="2400" dirty="0"/>
              <a:t>of inflammation who prefer to </a:t>
            </a:r>
            <a:r>
              <a:rPr lang="en-US" sz="2400" b="1" dirty="0"/>
              <a:t>avoid</a:t>
            </a:r>
            <a:r>
              <a:rPr lang="en-US" sz="2400" dirty="0"/>
              <a:t> endoscopic assessment or empiric treatment escalation, repeat measurement of biomarkers (</a:t>
            </a:r>
            <a:r>
              <a:rPr lang="en-US" sz="2400" dirty="0">
                <a:solidFill>
                  <a:srgbClr val="FF0000"/>
                </a:solidFill>
              </a:rPr>
              <a:t>in 3–6 </a:t>
            </a:r>
            <a:r>
              <a:rPr lang="en-US" sz="2400" dirty="0" err="1">
                <a:solidFill>
                  <a:srgbClr val="FF0000"/>
                </a:solidFill>
              </a:rPr>
              <a:t>mo</a:t>
            </a:r>
            <a:r>
              <a:rPr lang="en-US" sz="2400" dirty="0"/>
              <a:t>) may be a reasonable alternative. </a:t>
            </a:r>
          </a:p>
        </p:txBody>
      </p:sp>
    </p:spTree>
    <p:extLst>
      <p:ext uri="{BB962C8B-B14F-4D97-AF65-F5344CB8AC3E}">
        <p14:creationId xmlns:p14="http://schemas.microsoft.com/office/powerpoint/2010/main" val="252968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69894"/>
            <a:ext cx="10354235" cy="2308324"/>
          </a:xfrm>
          <a:prstGeom prst="rect">
            <a:avLst/>
          </a:prstGeom>
          <a:noFill/>
        </p:spPr>
        <p:txBody>
          <a:bodyPr wrap="square" rtlCol="0">
            <a:spAutoFit/>
          </a:bodyPr>
          <a:lstStyle/>
          <a:p>
            <a:r>
              <a:rPr lang="en-US" sz="3600" dirty="0">
                <a:solidFill>
                  <a:srgbClr val="00B0F0"/>
                </a:solidFill>
              </a:rPr>
              <a:t>In patients with UC, the AGA makes </a:t>
            </a:r>
            <a:r>
              <a:rPr lang="en-US" sz="3600" dirty="0">
                <a:solidFill>
                  <a:srgbClr val="FF0000"/>
                </a:solidFill>
              </a:rPr>
              <a:t>no</a:t>
            </a:r>
            <a:r>
              <a:rPr lang="en-US" sz="3600" dirty="0">
                <a:solidFill>
                  <a:srgbClr val="00B0F0"/>
                </a:solidFill>
              </a:rPr>
              <a:t> recommendation in favor of, or against, a </a:t>
            </a:r>
            <a:r>
              <a:rPr lang="en-US" sz="3600" dirty="0" smtClean="0">
                <a:solidFill>
                  <a:srgbClr val="00B0F0"/>
                </a:solidFill>
              </a:rPr>
              <a:t>biomarker based </a:t>
            </a:r>
            <a:r>
              <a:rPr lang="en-US" sz="3600" dirty="0">
                <a:solidFill>
                  <a:srgbClr val="00B0F0"/>
                </a:solidFill>
              </a:rPr>
              <a:t>monitoring strategy over an endoscopy-based monitoring strategy to improve </a:t>
            </a:r>
            <a:r>
              <a:rPr lang="en-US" sz="3600" dirty="0" smtClean="0">
                <a:solidFill>
                  <a:srgbClr val="00B0F0"/>
                </a:solidFill>
              </a:rPr>
              <a:t>long term outcomes.</a:t>
            </a:r>
            <a:endParaRPr lang="en-US" sz="3600" dirty="0">
              <a:solidFill>
                <a:srgbClr val="00B0F0"/>
              </a:solidFill>
            </a:endParaRPr>
          </a:p>
        </p:txBody>
      </p:sp>
    </p:spTree>
    <p:extLst>
      <p:ext uri="{BB962C8B-B14F-4D97-AF65-F5344CB8AC3E}">
        <p14:creationId xmlns:p14="http://schemas.microsoft.com/office/powerpoint/2010/main" val="69312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294" y="726141"/>
            <a:ext cx="10367682" cy="2123658"/>
          </a:xfrm>
          <a:prstGeom prst="rect">
            <a:avLst/>
          </a:prstGeom>
          <a:noFill/>
        </p:spPr>
        <p:txBody>
          <a:bodyPr wrap="square" rtlCol="0">
            <a:spAutoFit/>
          </a:bodyPr>
          <a:lstStyle/>
          <a:p>
            <a:pPr algn="ctr"/>
            <a:r>
              <a:rPr lang="en-US" sz="4400" b="1" dirty="0"/>
              <a:t>Summary of Key Considerations When Using Biomarkers for Monitoring in Ulcerative Colitis</a:t>
            </a:r>
          </a:p>
        </p:txBody>
      </p:sp>
    </p:spTree>
    <p:extLst>
      <p:ext uri="{BB962C8B-B14F-4D97-AF65-F5344CB8AC3E}">
        <p14:creationId xmlns:p14="http://schemas.microsoft.com/office/powerpoint/2010/main" val="3537928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294" y="658906"/>
            <a:ext cx="10421471" cy="4031873"/>
          </a:xfrm>
          <a:prstGeom prst="rect">
            <a:avLst/>
          </a:prstGeom>
          <a:noFill/>
        </p:spPr>
        <p:txBody>
          <a:bodyPr wrap="square" rtlCol="0">
            <a:spAutoFit/>
          </a:bodyPr>
          <a:lstStyle/>
          <a:p>
            <a:r>
              <a:rPr lang="en-US" sz="3200" dirty="0"/>
              <a:t>1 </a:t>
            </a:r>
            <a:r>
              <a:rPr lang="en-US" sz="3200" dirty="0" smtClean="0"/>
              <a:t>.Considerations </a:t>
            </a:r>
            <a:r>
              <a:rPr lang="en-US" sz="3200" dirty="0"/>
              <a:t>of test performance and specificity of biomarkers: CRP, fecal calprotectin, and fecal </a:t>
            </a:r>
            <a:r>
              <a:rPr lang="en-US" sz="3200" dirty="0" err="1"/>
              <a:t>lactoferrin</a:t>
            </a:r>
            <a:r>
              <a:rPr lang="en-US" sz="3200" dirty="0"/>
              <a:t> may be elevated because of </a:t>
            </a:r>
            <a:r>
              <a:rPr lang="en-US" sz="3200" dirty="0" err="1"/>
              <a:t>nonintestinal</a:t>
            </a:r>
            <a:r>
              <a:rPr lang="en-US" sz="3200" dirty="0"/>
              <a:t> sources of infection or inflammation. In patients with UC who present with elevated biomarkers and disease-related symptoms, stool testing for </a:t>
            </a:r>
            <a:r>
              <a:rPr lang="en-US" sz="3200" dirty="0" err="1">
                <a:solidFill>
                  <a:srgbClr val="FF0000"/>
                </a:solidFill>
              </a:rPr>
              <a:t>Clostridioides</a:t>
            </a:r>
            <a:r>
              <a:rPr lang="en-US" sz="3200" dirty="0">
                <a:solidFill>
                  <a:srgbClr val="FF0000"/>
                </a:solidFill>
              </a:rPr>
              <a:t> difficile </a:t>
            </a:r>
            <a:r>
              <a:rPr lang="en-US" sz="3200" dirty="0"/>
              <a:t>and other </a:t>
            </a:r>
            <a:r>
              <a:rPr lang="en-US" sz="3200" dirty="0">
                <a:solidFill>
                  <a:srgbClr val="FF0000"/>
                </a:solidFill>
              </a:rPr>
              <a:t>enteric pathogens </a:t>
            </a:r>
            <a:r>
              <a:rPr lang="en-US" sz="3200" dirty="0"/>
              <a:t>is important to help rule out other sources of gastrointestinal infections.</a:t>
            </a:r>
          </a:p>
        </p:txBody>
      </p:sp>
    </p:spTree>
    <p:extLst>
      <p:ext uri="{BB962C8B-B14F-4D97-AF65-F5344CB8AC3E}">
        <p14:creationId xmlns:p14="http://schemas.microsoft.com/office/powerpoint/2010/main" val="27880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224" y="820271"/>
            <a:ext cx="10878671" cy="5016758"/>
          </a:xfrm>
          <a:prstGeom prst="rect">
            <a:avLst/>
          </a:prstGeom>
          <a:noFill/>
        </p:spPr>
        <p:txBody>
          <a:bodyPr wrap="square" rtlCol="0">
            <a:spAutoFit/>
          </a:bodyPr>
          <a:lstStyle/>
          <a:p>
            <a:r>
              <a:rPr lang="en-US" sz="3200" b="1" dirty="0" smtClean="0"/>
              <a:t>BACKGROUND &amp; AIMS: </a:t>
            </a:r>
          </a:p>
          <a:p>
            <a:r>
              <a:rPr lang="en-US" sz="3200" b="1" dirty="0" smtClean="0"/>
              <a:t>Biomarkers</a:t>
            </a:r>
            <a:r>
              <a:rPr lang="en-US" sz="3200" dirty="0" smtClean="0"/>
              <a:t> are used frequently for noninvasive monitoring and treatment decision making in the management of patients with ulcerative colitis (</a:t>
            </a:r>
            <a:r>
              <a:rPr lang="en-US" sz="3200" dirty="0" smtClean="0">
                <a:solidFill>
                  <a:srgbClr val="FF0000"/>
                </a:solidFill>
              </a:rPr>
              <a:t>UC</a:t>
            </a:r>
            <a:r>
              <a:rPr lang="en-US" sz="3200" dirty="0" smtClean="0"/>
              <a:t>). This American Gastroenterological Association (AGA) guideline is intended to support practitioners in decisions about the use of biomarkers for the management of UC.</a:t>
            </a:r>
          </a:p>
          <a:p>
            <a:pPr marL="457200" indent="-457200">
              <a:buFont typeface="Arial" panose="020B0604020202020204" pitchFamily="34" charset="0"/>
              <a:buChar char="•"/>
            </a:pPr>
            <a:r>
              <a:rPr lang="en-US" sz="3200" b="1" dirty="0" smtClean="0">
                <a:solidFill>
                  <a:srgbClr val="FF0000"/>
                </a:solidFill>
              </a:rPr>
              <a:t>serum C-reactive protein (CRP)</a:t>
            </a:r>
          </a:p>
          <a:p>
            <a:pPr marL="457200" indent="-457200">
              <a:buFont typeface="Arial" panose="020B0604020202020204" pitchFamily="34" charset="0"/>
              <a:buChar char="•"/>
            </a:pPr>
            <a:r>
              <a:rPr lang="en-US" sz="3200" b="1" dirty="0" smtClean="0">
                <a:solidFill>
                  <a:srgbClr val="FF0000"/>
                </a:solidFill>
              </a:rPr>
              <a:t> fecal calprotectin, </a:t>
            </a:r>
          </a:p>
          <a:p>
            <a:pPr marL="457200" indent="-457200">
              <a:buFont typeface="Arial" panose="020B0604020202020204" pitchFamily="34" charset="0"/>
              <a:buChar char="•"/>
            </a:pPr>
            <a:r>
              <a:rPr lang="en-US" sz="3200" b="1" dirty="0" smtClean="0">
                <a:solidFill>
                  <a:srgbClr val="FF0000"/>
                </a:solidFill>
              </a:rPr>
              <a:t> fecal </a:t>
            </a:r>
            <a:r>
              <a:rPr lang="en-US" sz="3200" b="1" dirty="0" err="1" smtClean="0">
                <a:solidFill>
                  <a:srgbClr val="FF0000"/>
                </a:solidFill>
              </a:rPr>
              <a:t>lactoferrin</a:t>
            </a:r>
            <a:endParaRPr lang="en-US" sz="3200" b="1" dirty="0">
              <a:solidFill>
                <a:srgbClr val="FF0000"/>
              </a:solidFill>
            </a:endParaRPr>
          </a:p>
        </p:txBody>
      </p:sp>
    </p:spTree>
    <p:extLst>
      <p:ext uri="{BB962C8B-B14F-4D97-AF65-F5344CB8AC3E}">
        <p14:creationId xmlns:p14="http://schemas.microsoft.com/office/powerpoint/2010/main" val="749758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537" y="1065007"/>
            <a:ext cx="10676964" cy="4524315"/>
          </a:xfrm>
          <a:prstGeom prst="rect">
            <a:avLst/>
          </a:prstGeom>
          <a:noFill/>
        </p:spPr>
        <p:txBody>
          <a:bodyPr wrap="square" rtlCol="0">
            <a:spAutoFit/>
          </a:bodyPr>
          <a:lstStyle/>
          <a:p>
            <a:r>
              <a:rPr lang="en-US" sz="3600" dirty="0"/>
              <a:t>2 </a:t>
            </a:r>
            <a:r>
              <a:rPr lang="en-US" sz="3600" dirty="0" smtClean="0"/>
              <a:t>.Role </a:t>
            </a:r>
            <a:r>
              <a:rPr lang="en-US" sz="3600" dirty="0"/>
              <a:t>of endoscopic evaluation for other indications: Biomarkers of inflammation have </a:t>
            </a:r>
            <a:r>
              <a:rPr lang="en-US" sz="3600" dirty="0">
                <a:solidFill>
                  <a:srgbClr val="FF0000"/>
                </a:solidFill>
              </a:rPr>
              <a:t>no</a:t>
            </a:r>
            <a:r>
              <a:rPr lang="en-US" sz="3600" dirty="0"/>
              <a:t> role in </a:t>
            </a:r>
            <a:r>
              <a:rPr lang="en-US" sz="3600" dirty="0">
                <a:solidFill>
                  <a:srgbClr val="FF0000"/>
                </a:solidFill>
              </a:rPr>
              <a:t>dysplasia</a:t>
            </a:r>
            <a:r>
              <a:rPr lang="en-US" sz="3600" dirty="0"/>
              <a:t> detection and surveillance and ruling out </a:t>
            </a:r>
            <a:r>
              <a:rPr lang="en-US" sz="3600" dirty="0">
                <a:solidFill>
                  <a:srgbClr val="FF0000"/>
                </a:solidFill>
              </a:rPr>
              <a:t>cytomegalovirus colitis</a:t>
            </a:r>
            <a:r>
              <a:rPr lang="en-US" sz="3600" dirty="0"/>
              <a:t>, and endoscopic evaluation is the main strategy for evaluating these. </a:t>
            </a:r>
            <a:endParaRPr lang="en-US" sz="3600" dirty="0" smtClean="0"/>
          </a:p>
          <a:p>
            <a:r>
              <a:rPr lang="en-US" sz="3600" b="1" dirty="0" smtClean="0">
                <a:solidFill>
                  <a:srgbClr val="FF0000"/>
                </a:solidFill>
              </a:rPr>
              <a:t>Endoscopic </a:t>
            </a:r>
            <a:r>
              <a:rPr lang="en-US" sz="3600" b="1" dirty="0">
                <a:solidFill>
                  <a:srgbClr val="FF0000"/>
                </a:solidFill>
              </a:rPr>
              <a:t>evaluation </a:t>
            </a:r>
            <a:r>
              <a:rPr lang="en-US" sz="3600" b="1" dirty="0">
                <a:solidFill>
                  <a:schemeClr val="tx1">
                    <a:lumMod val="95000"/>
                    <a:lumOff val="5000"/>
                  </a:schemeClr>
                </a:solidFill>
              </a:rPr>
              <a:t>may be useful for prognostication in patients </a:t>
            </a:r>
            <a:r>
              <a:rPr lang="en-US" sz="3600" b="1" dirty="0" smtClean="0">
                <a:solidFill>
                  <a:schemeClr val="tx1">
                    <a:lumMod val="95000"/>
                    <a:lumOff val="5000"/>
                  </a:schemeClr>
                </a:solidFill>
              </a:rPr>
              <a:t>hospitalized </a:t>
            </a:r>
            <a:r>
              <a:rPr lang="en-US" sz="3600" b="1" dirty="0">
                <a:solidFill>
                  <a:schemeClr val="tx1">
                    <a:lumMod val="95000"/>
                    <a:lumOff val="5000"/>
                  </a:schemeClr>
                </a:solidFill>
              </a:rPr>
              <a:t>with acute severe UC</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81144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260" y="1247119"/>
            <a:ext cx="11551023" cy="3108543"/>
          </a:xfrm>
          <a:prstGeom prst="rect">
            <a:avLst/>
          </a:prstGeom>
          <a:noFill/>
        </p:spPr>
        <p:txBody>
          <a:bodyPr wrap="square" rtlCol="0">
            <a:spAutoFit/>
          </a:bodyPr>
          <a:lstStyle/>
          <a:p>
            <a:r>
              <a:rPr lang="en-US" sz="2800" dirty="0"/>
              <a:t>3 </a:t>
            </a:r>
            <a:r>
              <a:rPr lang="en-US" sz="2800" dirty="0" smtClean="0"/>
              <a:t>.Association </a:t>
            </a:r>
            <a:r>
              <a:rPr lang="en-US" sz="2800" dirty="0"/>
              <a:t>between treatment target and biomarker performance</a:t>
            </a:r>
            <a:r>
              <a:rPr lang="en-US" sz="2800" dirty="0" smtClean="0"/>
              <a:t>:</a:t>
            </a:r>
          </a:p>
          <a:p>
            <a:r>
              <a:rPr lang="en-US" sz="2800" dirty="0" smtClean="0"/>
              <a:t> </a:t>
            </a:r>
            <a:r>
              <a:rPr lang="en-US" sz="2800" dirty="0"/>
              <a:t>Test performance of all </a:t>
            </a:r>
            <a:r>
              <a:rPr lang="en-US" sz="2800" b="1" dirty="0">
                <a:solidFill>
                  <a:srgbClr val="FF0000"/>
                </a:solidFill>
              </a:rPr>
              <a:t>biomarkers</a:t>
            </a:r>
            <a:r>
              <a:rPr lang="en-US" sz="2800" dirty="0"/>
              <a:t> in this guideline reflect their ability to rule out </a:t>
            </a:r>
            <a:r>
              <a:rPr lang="en-US" sz="2800" dirty="0">
                <a:solidFill>
                  <a:srgbClr val="FF0000"/>
                </a:solidFill>
              </a:rPr>
              <a:t>moderate to severe endoscopic inflammation </a:t>
            </a:r>
            <a:r>
              <a:rPr lang="en-US" sz="2800" dirty="0"/>
              <a:t>(MES 2 or 3 [or equivalent]). </a:t>
            </a:r>
            <a:endParaRPr lang="en-US" sz="2800" dirty="0" smtClean="0"/>
          </a:p>
          <a:p>
            <a:pPr marL="457200" indent="-457200">
              <a:buFont typeface="Arial" panose="020B0604020202020204" pitchFamily="34" charset="0"/>
              <a:buChar char="•"/>
            </a:pPr>
            <a:r>
              <a:rPr lang="en-US" sz="2800" dirty="0" smtClean="0"/>
              <a:t>Biomarkers </a:t>
            </a:r>
            <a:r>
              <a:rPr lang="en-US" sz="2800" dirty="0"/>
              <a:t>may be </a:t>
            </a:r>
            <a:r>
              <a:rPr lang="en-US" sz="2800" u="sng" dirty="0"/>
              <a:t>suboptimal</a:t>
            </a:r>
            <a:r>
              <a:rPr lang="en-US" sz="2800" dirty="0"/>
              <a:t> for detecting more </a:t>
            </a:r>
            <a:r>
              <a:rPr lang="en-US" sz="2800" b="1" dirty="0"/>
              <a:t>rigorous</a:t>
            </a:r>
            <a:r>
              <a:rPr lang="en-US" sz="2800" dirty="0"/>
              <a:t> </a:t>
            </a:r>
            <a:r>
              <a:rPr lang="en-US" sz="2800" b="1" dirty="0"/>
              <a:t>treatment</a:t>
            </a:r>
            <a:r>
              <a:rPr lang="en-US" sz="2800" dirty="0"/>
              <a:t> targets such as endoscopic remission (MES 0) or histologic remission. </a:t>
            </a:r>
            <a:endParaRPr lang="en-US" sz="2800" dirty="0" smtClean="0"/>
          </a:p>
          <a:p>
            <a:pPr marL="457200" indent="-457200">
              <a:buFont typeface="Arial" panose="020B0604020202020204" pitchFamily="34" charset="0"/>
              <a:buChar char="•"/>
            </a:pPr>
            <a:r>
              <a:rPr lang="en-US" sz="2800" dirty="0" smtClean="0"/>
              <a:t>Biomarkers </a:t>
            </a:r>
            <a:r>
              <a:rPr lang="en-US" sz="2800" dirty="0"/>
              <a:t>may also be </a:t>
            </a:r>
            <a:r>
              <a:rPr lang="en-US" sz="2800" u="sng" dirty="0"/>
              <a:t>suboptimal</a:t>
            </a:r>
            <a:r>
              <a:rPr lang="en-US" sz="2800" dirty="0"/>
              <a:t> in detecting the presence of </a:t>
            </a:r>
            <a:r>
              <a:rPr lang="en-US" sz="2800" dirty="0">
                <a:solidFill>
                  <a:srgbClr val="FF0000"/>
                </a:solidFill>
              </a:rPr>
              <a:t>mild</a:t>
            </a:r>
            <a:r>
              <a:rPr lang="en-US" sz="2800" dirty="0"/>
              <a:t> endoscopic activity (MES 1) in patients with mild symptoms.</a:t>
            </a:r>
          </a:p>
        </p:txBody>
      </p:sp>
    </p:spTree>
    <p:extLst>
      <p:ext uri="{BB962C8B-B14F-4D97-AF65-F5344CB8AC3E}">
        <p14:creationId xmlns:p14="http://schemas.microsoft.com/office/powerpoint/2010/main" val="160600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487" y="1606347"/>
            <a:ext cx="9910482" cy="2062103"/>
          </a:xfrm>
          <a:prstGeom prst="rect">
            <a:avLst/>
          </a:prstGeom>
          <a:noFill/>
        </p:spPr>
        <p:txBody>
          <a:bodyPr wrap="square" rtlCol="0">
            <a:spAutoFit/>
          </a:bodyPr>
          <a:lstStyle/>
          <a:p>
            <a:r>
              <a:rPr lang="en-US" sz="3200" dirty="0" smtClean="0"/>
              <a:t>4. </a:t>
            </a:r>
            <a:r>
              <a:rPr lang="en-US" sz="3200" dirty="0"/>
              <a:t>Influence of disease extent on biomarker performance: Biomarkers may be </a:t>
            </a:r>
            <a:r>
              <a:rPr lang="en-US" sz="3200" dirty="0">
                <a:solidFill>
                  <a:srgbClr val="FF0000"/>
                </a:solidFill>
              </a:rPr>
              <a:t>less</a:t>
            </a:r>
            <a:r>
              <a:rPr lang="en-US" sz="3200" dirty="0"/>
              <a:t> accurate in detecting endoscopic inflammation in patients with ulcerative </a:t>
            </a:r>
            <a:r>
              <a:rPr lang="en-US" sz="3200" dirty="0" err="1">
                <a:solidFill>
                  <a:srgbClr val="FF0000"/>
                </a:solidFill>
              </a:rPr>
              <a:t>proctitis</a:t>
            </a:r>
            <a:r>
              <a:rPr lang="en-US" sz="3200" dirty="0">
                <a:solidFill>
                  <a:srgbClr val="FF0000"/>
                </a:solidFill>
              </a:rPr>
              <a:t> </a:t>
            </a:r>
            <a:r>
              <a:rPr lang="en-US" sz="3200" dirty="0"/>
              <a:t>or </a:t>
            </a:r>
            <a:r>
              <a:rPr lang="en-US" sz="3200" dirty="0">
                <a:solidFill>
                  <a:srgbClr val="FF0000"/>
                </a:solidFill>
              </a:rPr>
              <a:t>limited segmental disease</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197684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776" y="860612"/>
            <a:ext cx="11174506" cy="4524315"/>
          </a:xfrm>
          <a:prstGeom prst="rect">
            <a:avLst/>
          </a:prstGeom>
          <a:noFill/>
        </p:spPr>
        <p:txBody>
          <a:bodyPr wrap="square" rtlCol="0">
            <a:spAutoFit/>
          </a:bodyPr>
          <a:lstStyle/>
          <a:p>
            <a:r>
              <a:rPr lang="en-US" sz="3200" dirty="0"/>
              <a:t>5</a:t>
            </a:r>
            <a:r>
              <a:rPr lang="en-US" sz="3200" dirty="0" smtClean="0"/>
              <a:t>. </a:t>
            </a:r>
            <a:r>
              <a:rPr lang="en-US" sz="3200" dirty="0"/>
              <a:t>Inter- and intra-assay test variability: </a:t>
            </a:r>
            <a:r>
              <a:rPr lang="en-US" sz="3200" dirty="0">
                <a:solidFill>
                  <a:schemeClr val="accent1">
                    <a:lumMod val="75000"/>
                  </a:schemeClr>
                </a:solidFill>
              </a:rPr>
              <a:t>Fecal calprotectin </a:t>
            </a:r>
            <a:r>
              <a:rPr lang="en-US" sz="3200" dirty="0"/>
              <a:t>assays may </a:t>
            </a:r>
            <a:r>
              <a:rPr lang="en-US" sz="3200" dirty="0">
                <a:solidFill>
                  <a:srgbClr val="FF0000"/>
                </a:solidFill>
              </a:rPr>
              <a:t>not</a:t>
            </a:r>
            <a:r>
              <a:rPr lang="en-US" sz="3200" dirty="0"/>
              <a:t> be interchangeable and the same assay should be used for a given patient to compare results over time. </a:t>
            </a:r>
            <a:endParaRPr lang="en-US" sz="3200" dirty="0" smtClean="0"/>
          </a:p>
          <a:p>
            <a:r>
              <a:rPr lang="en-US" sz="3200" dirty="0" smtClean="0"/>
              <a:t>Because </a:t>
            </a:r>
            <a:r>
              <a:rPr lang="en-US" sz="3200" dirty="0"/>
              <a:t>there can be substantial within-stool and within-day variations of fecal calprotectin measurements from a single patient, confidence in any single measurement may be limited. Hence, if there is uncertainty of results (such as borderline or unexpected results), </a:t>
            </a:r>
            <a:r>
              <a:rPr lang="en-US" sz="3200" dirty="0">
                <a:solidFill>
                  <a:srgbClr val="FF0000"/>
                </a:solidFill>
              </a:rPr>
              <a:t>repeat fecal calprotectin testing </a:t>
            </a:r>
            <a:r>
              <a:rPr lang="en-US" sz="3200" dirty="0"/>
              <a:t>or </a:t>
            </a:r>
            <a:r>
              <a:rPr lang="en-US" sz="3200" dirty="0">
                <a:solidFill>
                  <a:srgbClr val="FF0000"/>
                </a:solidFill>
              </a:rPr>
              <a:t>endoscopic evaluation </a:t>
            </a:r>
            <a:r>
              <a:rPr lang="en-US" sz="3200" dirty="0"/>
              <a:t>for confirmation may be required</a:t>
            </a:r>
          </a:p>
        </p:txBody>
      </p:sp>
    </p:spTree>
    <p:extLst>
      <p:ext uri="{BB962C8B-B14F-4D97-AF65-F5344CB8AC3E}">
        <p14:creationId xmlns:p14="http://schemas.microsoft.com/office/powerpoint/2010/main" val="3003905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118" y="672353"/>
            <a:ext cx="10945906" cy="5016758"/>
          </a:xfrm>
          <a:prstGeom prst="rect">
            <a:avLst/>
          </a:prstGeom>
          <a:noFill/>
        </p:spPr>
        <p:txBody>
          <a:bodyPr wrap="square" rtlCol="0">
            <a:spAutoFit/>
          </a:bodyPr>
          <a:lstStyle/>
          <a:p>
            <a:r>
              <a:rPr lang="en-US" sz="3200" dirty="0" smtClean="0"/>
              <a:t>7. </a:t>
            </a:r>
            <a:r>
              <a:rPr lang="en-US" sz="3200" dirty="0"/>
              <a:t>Inter-individual heterogeneity in biomarkers responsiveness: There are </a:t>
            </a:r>
            <a:r>
              <a:rPr lang="en-US" sz="3200" dirty="0">
                <a:solidFill>
                  <a:srgbClr val="FF0000"/>
                </a:solidFill>
              </a:rPr>
              <a:t>inter-individual</a:t>
            </a:r>
            <a:r>
              <a:rPr lang="en-US" sz="3200" dirty="0"/>
              <a:t> differences in biomarker elevation in patients with intestinal inflammation, and in </a:t>
            </a:r>
            <a:r>
              <a:rPr lang="en-US" sz="3200" b="1" dirty="0"/>
              <a:t>a subset of patients</a:t>
            </a:r>
            <a:r>
              <a:rPr lang="en-US" sz="3200" dirty="0"/>
              <a:t>, </a:t>
            </a:r>
            <a:r>
              <a:rPr lang="en-US" sz="3200" b="1" dirty="0"/>
              <a:t>biomarkers </a:t>
            </a:r>
            <a:r>
              <a:rPr lang="en-US" sz="3200" dirty="0"/>
              <a:t>may correlate </a:t>
            </a:r>
            <a:r>
              <a:rPr lang="en-US" sz="3200" dirty="0">
                <a:solidFill>
                  <a:srgbClr val="FF0000"/>
                </a:solidFill>
              </a:rPr>
              <a:t>poorly</a:t>
            </a:r>
            <a:r>
              <a:rPr lang="en-US" sz="3200" dirty="0"/>
              <a:t> with </a:t>
            </a:r>
            <a:r>
              <a:rPr lang="en-US" sz="3200" b="1" dirty="0"/>
              <a:t>endoscopic activity</a:t>
            </a:r>
            <a:r>
              <a:rPr lang="en-US" sz="3200" dirty="0" smtClean="0"/>
              <a:t>.</a:t>
            </a:r>
          </a:p>
          <a:p>
            <a:r>
              <a:rPr lang="en-US" sz="3200" dirty="0" smtClean="0"/>
              <a:t> </a:t>
            </a:r>
            <a:r>
              <a:rPr lang="en-US" sz="3200" dirty="0"/>
              <a:t>The overall performance and confidence in the use of </a:t>
            </a:r>
            <a:r>
              <a:rPr lang="en-US" sz="3200" b="1" dirty="0"/>
              <a:t>biomarkers</a:t>
            </a:r>
            <a:r>
              <a:rPr lang="en-US" sz="3200" dirty="0"/>
              <a:t> for treatment decisions in a particular patient may be higher when these biomarkers have been longitudinally observed to correlate with the </a:t>
            </a:r>
            <a:r>
              <a:rPr lang="en-US" sz="3200" b="1" dirty="0"/>
              <a:t>patient’s endoscopic disease </a:t>
            </a:r>
            <a:r>
              <a:rPr lang="en-US" sz="3200" dirty="0"/>
              <a:t>activity (both active disease and remission).</a:t>
            </a:r>
          </a:p>
        </p:txBody>
      </p:sp>
    </p:spTree>
    <p:extLst>
      <p:ext uri="{BB962C8B-B14F-4D97-AF65-F5344CB8AC3E}">
        <p14:creationId xmlns:p14="http://schemas.microsoft.com/office/powerpoint/2010/main" val="2829063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059" y="847165"/>
            <a:ext cx="10582835" cy="3539430"/>
          </a:xfrm>
          <a:prstGeom prst="rect">
            <a:avLst/>
          </a:prstGeom>
          <a:noFill/>
        </p:spPr>
        <p:txBody>
          <a:bodyPr wrap="square" rtlCol="0">
            <a:spAutoFit/>
          </a:bodyPr>
          <a:lstStyle/>
          <a:p>
            <a:r>
              <a:rPr lang="en-US" sz="2800" dirty="0"/>
              <a:t>Test performance of all biomarkers in this guideline reflect their ability to rule out </a:t>
            </a:r>
            <a:r>
              <a:rPr lang="en-US" sz="2800" dirty="0">
                <a:solidFill>
                  <a:srgbClr val="FF0000"/>
                </a:solidFill>
              </a:rPr>
              <a:t>moderate to severe endoscopic inflammation </a:t>
            </a:r>
            <a:r>
              <a:rPr lang="en-US" sz="2800" dirty="0"/>
              <a:t>(MES 2 or 3 [or equivalent]). </a:t>
            </a:r>
            <a:endParaRPr lang="en-US" sz="2800" dirty="0" smtClean="0"/>
          </a:p>
          <a:p>
            <a:pPr marL="457200" indent="-457200">
              <a:buFont typeface="Arial" panose="020B0604020202020204" pitchFamily="34" charset="0"/>
              <a:buChar char="•"/>
            </a:pPr>
            <a:r>
              <a:rPr lang="en-US" sz="2800" dirty="0" smtClean="0"/>
              <a:t>Biomarkers </a:t>
            </a:r>
            <a:r>
              <a:rPr lang="en-US" sz="2800" dirty="0"/>
              <a:t>may be </a:t>
            </a:r>
            <a:r>
              <a:rPr lang="en-US" sz="2800" dirty="0">
                <a:solidFill>
                  <a:srgbClr val="FF0000"/>
                </a:solidFill>
              </a:rPr>
              <a:t>suboptimal</a:t>
            </a:r>
            <a:r>
              <a:rPr lang="en-US" sz="2800" dirty="0"/>
              <a:t> for detecting more </a:t>
            </a:r>
            <a:r>
              <a:rPr lang="en-US" sz="2800" dirty="0">
                <a:solidFill>
                  <a:srgbClr val="FF0000"/>
                </a:solidFill>
              </a:rPr>
              <a:t>rigorous treatment </a:t>
            </a:r>
            <a:r>
              <a:rPr lang="en-US" sz="2800" dirty="0"/>
              <a:t>targets, such as endoscopic remission (MES 0) or </a:t>
            </a:r>
            <a:r>
              <a:rPr lang="en-US" sz="2800" dirty="0">
                <a:solidFill>
                  <a:srgbClr val="FF0000"/>
                </a:solidFill>
              </a:rPr>
              <a:t>histologic remission</a:t>
            </a:r>
            <a:r>
              <a:rPr lang="en-US" sz="2800" dirty="0" smtClean="0"/>
              <a:t>.</a:t>
            </a:r>
          </a:p>
          <a:p>
            <a:pPr marL="457200" indent="-457200">
              <a:buFont typeface="Arial" panose="020B0604020202020204" pitchFamily="34" charset="0"/>
              <a:buChar char="•"/>
            </a:pPr>
            <a:r>
              <a:rPr lang="en-US" sz="2800" dirty="0" smtClean="0"/>
              <a:t> </a:t>
            </a:r>
            <a:r>
              <a:rPr lang="en-US" sz="2800" dirty="0"/>
              <a:t>Biomarkers may also be suboptimal in </a:t>
            </a:r>
            <a:r>
              <a:rPr lang="en-US" sz="2800" dirty="0">
                <a:solidFill>
                  <a:srgbClr val="FF0000"/>
                </a:solidFill>
              </a:rPr>
              <a:t>detecting the presence of mild endoscopic activity </a:t>
            </a:r>
            <a:r>
              <a:rPr lang="en-US" sz="2800" dirty="0"/>
              <a:t>(MES 1) in patients with mild symptoms.</a:t>
            </a:r>
          </a:p>
        </p:txBody>
      </p:sp>
    </p:spTree>
    <p:extLst>
      <p:ext uri="{BB962C8B-B14F-4D97-AF65-F5344CB8AC3E}">
        <p14:creationId xmlns:p14="http://schemas.microsoft.com/office/powerpoint/2010/main" val="2172139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494" y="457200"/>
            <a:ext cx="11537577" cy="646331"/>
          </a:xfrm>
          <a:prstGeom prst="rect">
            <a:avLst/>
          </a:prstGeom>
          <a:noFill/>
        </p:spPr>
        <p:txBody>
          <a:bodyPr wrap="square" rtlCol="0">
            <a:spAutoFit/>
          </a:bodyPr>
          <a:lstStyle/>
          <a:p>
            <a:r>
              <a:rPr lang="en-US" dirty="0"/>
              <a:t>Patients With Ulcerative Colitis in Symptomatic Remission Question 1: In patients with UC in symptomatic remission, is interval biomarker-based monitoring superior to symptom-based monitoring to improve long-term outcomes?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30" y="1326186"/>
            <a:ext cx="10073304" cy="4496389"/>
          </a:xfrm>
          <a:prstGeom prst="rect">
            <a:avLst/>
          </a:prstGeom>
        </p:spPr>
      </p:pic>
    </p:spTree>
    <p:extLst>
      <p:ext uri="{BB962C8B-B14F-4D97-AF65-F5344CB8AC3E}">
        <p14:creationId xmlns:p14="http://schemas.microsoft.com/office/powerpoint/2010/main" val="3748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12694"/>
            <a:ext cx="11282082"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Interval biomarker monitoring may be performed </a:t>
            </a:r>
            <a:r>
              <a:rPr lang="en-US" sz="2400" dirty="0">
                <a:solidFill>
                  <a:srgbClr val="FF0000"/>
                </a:solidFill>
              </a:rPr>
              <a:t>every 6–12 </a:t>
            </a:r>
            <a:r>
              <a:rPr lang="en-US" sz="2400" dirty="0"/>
              <a:t>months. </a:t>
            </a:r>
            <a:endParaRPr lang="en-US" sz="2400" dirty="0" smtClean="0"/>
          </a:p>
          <a:p>
            <a:pPr marL="342900" indent="-342900">
              <a:buFont typeface="Arial" panose="020B0604020202020204" pitchFamily="34" charset="0"/>
              <a:buChar char="•"/>
            </a:pPr>
            <a:r>
              <a:rPr lang="en-US" sz="2400" dirty="0" smtClean="0"/>
              <a:t> </a:t>
            </a:r>
            <a:r>
              <a:rPr lang="en-US" sz="2400" dirty="0"/>
              <a:t>Fecal biomarkers (fecal calprotectin or fecal </a:t>
            </a:r>
            <a:r>
              <a:rPr lang="en-US" sz="2400" dirty="0" err="1"/>
              <a:t>lactoferrin</a:t>
            </a:r>
            <a:r>
              <a:rPr lang="en-US" sz="2400" dirty="0"/>
              <a:t>) may be optimal for monitoring and may be particularly useful in patients where biomarkers have historically correlated with endoscopic disease activity</a:t>
            </a:r>
            <a:r>
              <a:rPr lang="en-US" sz="2400" dirty="0" smtClean="0"/>
              <a:t>.</a:t>
            </a:r>
          </a:p>
          <a:p>
            <a:pPr marL="342900" indent="-342900">
              <a:buFont typeface="Arial" panose="020B0604020202020204" pitchFamily="34" charset="0"/>
              <a:buChar char="•"/>
            </a:pPr>
            <a:r>
              <a:rPr lang="en-US" sz="2400" dirty="0" smtClean="0"/>
              <a:t> </a:t>
            </a:r>
            <a:r>
              <a:rPr lang="en-US" sz="2400" dirty="0"/>
              <a:t>A biomarker-based monitoring strategy, especially using </a:t>
            </a:r>
            <a:r>
              <a:rPr lang="en-US" sz="2400" dirty="0">
                <a:solidFill>
                  <a:srgbClr val="FF0000"/>
                </a:solidFill>
              </a:rPr>
              <a:t>stool-based tests</a:t>
            </a:r>
            <a:r>
              <a:rPr lang="en-US" sz="2400" dirty="0"/>
              <a:t>, however, may be </a:t>
            </a:r>
            <a:r>
              <a:rPr lang="en-US" sz="2400" b="1" dirty="0"/>
              <a:t>inconvenient</a:t>
            </a:r>
            <a:r>
              <a:rPr lang="en-US" sz="2400" dirty="0"/>
              <a:t> and elevated biomarkers in otherwise asymptomatic individuals may lead to high patient </a:t>
            </a:r>
            <a:r>
              <a:rPr lang="en-US" sz="2400" b="1" dirty="0"/>
              <a:t>anxiety</a:t>
            </a:r>
            <a:r>
              <a:rPr lang="en-US" sz="2400" dirty="0"/>
              <a:t>. The </a:t>
            </a:r>
            <a:r>
              <a:rPr lang="en-US" sz="2400" dirty="0" smtClean="0"/>
              <a:t>diagnostic performance </a:t>
            </a:r>
            <a:r>
              <a:rPr lang="en-US" sz="2400" dirty="0"/>
              <a:t>of these tests in a low pretest probability setting is suboptimal resulting in unacceptably high rates of false </a:t>
            </a:r>
            <a:r>
              <a:rPr lang="en-US" sz="2400" dirty="0" smtClean="0"/>
              <a:t>results</a:t>
            </a:r>
          </a:p>
          <a:p>
            <a:pPr marL="342900" indent="-342900">
              <a:buFont typeface="Arial" panose="020B0604020202020204" pitchFamily="34" charset="0"/>
              <a:buChar char="•"/>
            </a:pPr>
            <a:r>
              <a:rPr lang="en-US" sz="2400" dirty="0" smtClean="0"/>
              <a:t> </a:t>
            </a:r>
            <a:r>
              <a:rPr lang="en-US" sz="2400" dirty="0"/>
              <a:t>It is important to think about the downstream consequences of testing and associated </a:t>
            </a:r>
            <a:r>
              <a:rPr lang="en-US" sz="2400" b="1" dirty="0"/>
              <a:t>costs</a:t>
            </a:r>
            <a:r>
              <a:rPr lang="en-US" sz="2400" dirty="0"/>
              <a:t>. The optimal management strategy in cases of discrepancy between symptoms and biomarkers is unclear and would generally trigger </a:t>
            </a:r>
            <a:r>
              <a:rPr lang="en-US" sz="2400" dirty="0">
                <a:solidFill>
                  <a:srgbClr val="FF0000"/>
                </a:solidFill>
              </a:rPr>
              <a:t>additional endoscopic testing </a:t>
            </a:r>
            <a:r>
              <a:rPr lang="en-US" sz="2400" dirty="0"/>
              <a:t>for confirmation or </a:t>
            </a:r>
            <a:r>
              <a:rPr lang="en-US" sz="2400" dirty="0">
                <a:solidFill>
                  <a:srgbClr val="FF0000"/>
                </a:solidFill>
              </a:rPr>
              <a:t>repeat biomarker testing</a:t>
            </a:r>
            <a:r>
              <a:rPr lang="en-US" sz="2400" dirty="0"/>
              <a:t>.</a:t>
            </a:r>
          </a:p>
        </p:txBody>
      </p:sp>
    </p:spTree>
    <p:extLst>
      <p:ext uri="{BB962C8B-B14F-4D97-AF65-F5344CB8AC3E}">
        <p14:creationId xmlns:p14="http://schemas.microsoft.com/office/powerpoint/2010/main" val="3024140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624" y="416859"/>
            <a:ext cx="11443447" cy="923330"/>
          </a:xfrm>
          <a:prstGeom prst="rect">
            <a:avLst/>
          </a:prstGeom>
          <a:noFill/>
        </p:spPr>
        <p:txBody>
          <a:bodyPr wrap="square" rtlCol="0">
            <a:spAutoFit/>
          </a:bodyPr>
          <a:lstStyle/>
          <a:p>
            <a:r>
              <a:rPr lang="en-US" dirty="0"/>
              <a:t>Question 2: In patients with UC in symptomatic remission, at what (A) fecal calprotectin, (B) fecal </a:t>
            </a:r>
            <a:r>
              <a:rPr lang="en-US" dirty="0" err="1"/>
              <a:t>lactoferrin</a:t>
            </a:r>
            <a:r>
              <a:rPr lang="en-US" dirty="0"/>
              <a:t>, and (C) serum C-reactive protein cutoff can we accurately rule out active inflammation, obviating routine endoscopic assessment?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752" y="2042765"/>
            <a:ext cx="9364567" cy="2878859"/>
          </a:xfrm>
          <a:prstGeom prst="rect">
            <a:avLst/>
          </a:prstGeom>
        </p:spPr>
      </p:pic>
    </p:spTree>
    <p:extLst>
      <p:ext uri="{BB962C8B-B14F-4D97-AF65-F5344CB8AC3E}">
        <p14:creationId xmlns:p14="http://schemas.microsoft.com/office/powerpoint/2010/main" val="3459736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15" y="1640541"/>
            <a:ext cx="10280342" cy="3657600"/>
          </a:xfrm>
          <a:prstGeom prst="rect">
            <a:avLst/>
          </a:prstGeom>
        </p:spPr>
      </p:pic>
    </p:spTree>
    <p:extLst>
      <p:ext uri="{BB962C8B-B14F-4D97-AF65-F5344CB8AC3E}">
        <p14:creationId xmlns:p14="http://schemas.microsoft.com/office/powerpoint/2010/main" val="261532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435" y="1344707"/>
            <a:ext cx="10865223" cy="4031873"/>
          </a:xfrm>
          <a:prstGeom prst="rect">
            <a:avLst/>
          </a:prstGeom>
          <a:noFill/>
        </p:spPr>
        <p:txBody>
          <a:bodyPr wrap="square" rtlCol="0">
            <a:spAutoFit/>
          </a:bodyPr>
          <a:lstStyle/>
          <a:p>
            <a:r>
              <a:rPr lang="en-US" sz="3200" b="1" dirty="0" smtClean="0"/>
              <a:t>Inflammatory bowel diseases </a:t>
            </a:r>
          </a:p>
          <a:p>
            <a:r>
              <a:rPr lang="en-US" sz="2800" dirty="0" smtClean="0"/>
              <a:t>comprising Crohn’s disease (</a:t>
            </a:r>
            <a:r>
              <a:rPr lang="en-US" sz="2800" dirty="0" smtClean="0">
                <a:solidFill>
                  <a:srgbClr val="FF0000"/>
                </a:solidFill>
              </a:rPr>
              <a:t>CD</a:t>
            </a:r>
            <a:r>
              <a:rPr lang="en-US" sz="2800" dirty="0" smtClean="0"/>
              <a:t>) and ulcerative colitis (</a:t>
            </a:r>
            <a:r>
              <a:rPr lang="en-US" sz="2800" dirty="0" smtClean="0">
                <a:solidFill>
                  <a:srgbClr val="FF0000"/>
                </a:solidFill>
              </a:rPr>
              <a:t>UC</a:t>
            </a:r>
            <a:r>
              <a:rPr lang="en-US" sz="2800" dirty="0" smtClean="0"/>
              <a:t>) are estimated to affect more than 7 million individuals worldwide.</a:t>
            </a:r>
          </a:p>
          <a:p>
            <a:r>
              <a:rPr lang="en-US" sz="2800" dirty="0" smtClean="0"/>
              <a:t> </a:t>
            </a:r>
            <a:r>
              <a:rPr lang="en-US" sz="2800" b="1" dirty="0" smtClean="0"/>
              <a:t>UC </a:t>
            </a:r>
            <a:r>
              <a:rPr lang="en-US" sz="2800" dirty="0" smtClean="0"/>
              <a:t>is characterized by periods of relapsing–remitting activity, resulting in considerable morbidity. </a:t>
            </a:r>
          </a:p>
          <a:p>
            <a:r>
              <a:rPr lang="en-US" sz="2800" dirty="0" smtClean="0"/>
              <a:t>Up to </a:t>
            </a:r>
            <a:r>
              <a:rPr lang="en-US" sz="2800" dirty="0" smtClean="0">
                <a:solidFill>
                  <a:srgbClr val="FF0000"/>
                </a:solidFill>
              </a:rPr>
              <a:t>1 in 5 </a:t>
            </a:r>
            <a:r>
              <a:rPr lang="en-US" sz="2800" dirty="0" smtClean="0"/>
              <a:t>patients with UC may undergo definitive </a:t>
            </a:r>
            <a:r>
              <a:rPr lang="en-US" sz="2800" dirty="0" smtClean="0">
                <a:solidFill>
                  <a:srgbClr val="FF0000"/>
                </a:solidFill>
              </a:rPr>
              <a:t>surgery</a:t>
            </a:r>
            <a:r>
              <a:rPr lang="en-US" sz="2800" dirty="0" smtClean="0"/>
              <a:t> in the form of a </a:t>
            </a:r>
            <a:r>
              <a:rPr lang="en-US" sz="2800" b="1" dirty="0" smtClean="0"/>
              <a:t>total colectomy</a:t>
            </a:r>
            <a:r>
              <a:rPr lang="en-US" sz="2800" dirty="0" smtClean="0"/>
              <a:t>, often for medically refractory disease.</a:t>
            </a:r>
          </a:p>
          <a:p>
            <a:r>
              <a:rPr lang="en-US" sz="2800" dirty="0" smtClean="0"/>
              <a:t> The direct and indirect costs attributable to UC are considerable and continue to increase.</a:t>
            </a:r>
            <a:endParaRPr lang="en-US" sz="2800" dirty="0"/>
          </a:p>
        </p:txBody>
      </p:sp>
    </p:spTree>
    <p:extLst>
      <p:ext uri="{BB962C8B-B14F-4D97-AF65-F5344CB8AC3E}">
        <p14:creationId xmlns:p14="http://schemas.microsoft.com/office/powerpoint/2010/main" val="2647315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80" y="1551709"/>
            <a:ext cx="9952709" cy="3616036"/>
          </a:xfrm>
          <a:prstGeom prst="rect">
            <a:avLst/>
          </a:prstGeom>
        </p:spPr>
      </p:pic>
    </p:spTree>
    <p:extLst>
      <p:ext uri="{BB962C8B-B14F-4D97-AF65-F5344CB8AC3E}">
        <p14:creationId xmlns:p14="http://schemas.microsoft.com/office/powerpoint/2010/main" val="21052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091" y="914400"/>
            <a:ext cx="10709564" cy="646331"/>
          </a:xfrm>
          <a:prstGeom prst="rect">
            <a:avLst/>
          </a:prstGeom>
          <a:noFill/>
        </p:spPr>
        <p:txBody>
          <a:bodyPr wrap="square" rtlCol="0">
            <a:spAutoFit/>
          </a:bodyPr>
          <a:lstStyle/>
          <a:p>
            <a:r>
              <a:rPr lang="en-US" dirty="0"/>
              <a:t>Question 3: In patients with symptomatically active UC, is an evaluation strategy that combines biomarkers and symptoms superior to symptom-based evaluation for making treatment adjustments?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1" y="1883684"/>
            <a:ext cx="7810638" cy="3755115"/>
          </a:xfrm>
          <a:prstGeom prst="rect">
            <a:avLst/>
          </a:prstGeom>
        </p:spPr>
      </p:pic>
    </p:spTree>
    <p:extLst>
      <p:ext uri="{BB962C8B-B14F-4D97-AF65-F5344CB8AC3E}">
        <p14:creationId xmlns:p14="http://schemas.microsoft.com/office/powerpoint/2010/main" val="2076252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457200"/>
            <a:ext cx="11180618" cy="923330"/>
          </a:xfrm>
          <a:prstGeom prst="rect">
            <a:avLst/>
          </a:prstGeom>
          <a:noFill/>
        </p:spPr>
        <p:txBody>
          <a:bodyPr wrap="square" rtlCol="0">
            <a:spAutoFit/>
          </a:bodyPr>
          <a:lstStyle/>
          <a:p>
            <a:r>
              <a:rPr lang="en-US" dirty="0"/>
              <a:t>Question 4: In patients with symptomatically active UC, at what (A) fecal calprotectin, (B) fecal </a:t>
            </a:r>
            <a:r>
              <a:rPr lang="en-US" dirty="0" err="1"/>
              <a:t>lactoferrin</a:t>
            </a:r>
            <a:r>
              <a:rPr lang="en-US" dirty="0"/>
              <a:t>, and (C) serum C-reactive protein cutoff can we accurately diagnose active inflammation, obviating routine endoscopic assessment?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78" y="1380530"/>
            <a:ext cx="7046586" cy="4865800"/>
          </a:xfrm>
          <a:prstGeom prst="rect">
            <a:avLst/>
          </a:prstGeom>
        </p:spPr>
      </p:pic>
    </p:spTree>
    <p:extLst>
      <p:ext uri="{BB962C8B-B14F-4D97-AF65-F5344CB8AC3E}">
        <p14:creationId xmlns:p14="http://schemas.microsoft.com/office/powerpoint/2010/main" val="4147786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22" y="1496291"/>
            <a:ext cx="9369044" cy="3629891"/>
          </a:xfrm>
          <a:prstGeom prst="rect">
            <a:avLst/>
          </a:prstGeom>
        </p:spPr>
      </p:pic>
    </p:spTree>
    <p:extLst>
      <p:ext uri="{BB962C8B-B14F-4D97-AF65-F5344CB8AC3E}">
        <p14:creationId xmlns:p14="http://schemas.microsoft.com/office/powerpoint/2010/main" val="3529810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457200"/>
            <a:ext cx="11028219" cy="646331"/>
          </a:xfrm>
          <a:prstGeom prst="rect">
            <a:avLst/>
          </a:prstGeom>
          <a:noFill/>
        </p:spPr>
        <p:txBody>
          <a:bodyPr wrap="square" rtlCol="0">
            <a:spAutoFit/>
          </a:bodyPr>
          <a:lstStyle/>
          <a:p>
            <a:r>
              <a:rPr lang="en-US" dirty="0"/>
              <a:t>Question 5: In patients with established UC, is interval biomarker-based monitoring superior to </a:t>
            </a:r>
            <a:r>
              <a:rPr lang="en-US" dirty="0" err="1"/>
              <a:t>endoscopybased</a:t>
            </a:r>
            <a:r>
              <a:rPr lang="en-US" dirty="0"/>
              <a:t> monitoring to improve long-term outcomes?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84247"/>
            <a:ext cx="10310151" cy="2961825"/>
          </a:xfrm>
          <a:prstGeom prst="rect">
            <a:avLst/>
          </a:prstGeom>
        </p:spPr>
      </p:pic>
    </p:spTree>
    <p:extLst>
      <p:ext uri="{BB962C8B-B14F-4D97-AF65-F5344CB8AC3E}">
        <p14:creationId xmlns:p14="http://schemas.microsoft.com/office/powerpoint/2010/main" val="3337098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9" y="587829"/>
            <a:ext cx="11168742" cy="4524315"/>
          </a:xfrm>
          <a:prstGeom prst="rect">
            <a:avLst/>
          </a:prstGeom>
          <a:noFill/>
        </p:spPr>
        <p:txBody>
          <a:bodyPr wrap="square" rtlCol="0">
            <a:spAutoFit/>
          </a:bodyPr>
          <a:lstStyle/>
          <a:p>
            <a:r>
              <a:rPr lang="en-US" sz="3200" dirty="0"/>
              <a:t>Plans for Updating This </a:t>
            </a:r>
            <a:r>
              <a:rPr lang="en-US" sz="3200" dirty="0" smtClean="0"/>
              <a:t>Guideline</a:t>
            </a:r>
          </a:p>
          <a:p>
            <a:r>
              <a:rPr lang="en-US" sz="3200" dirty="0" smtClean="0"/>
              <a:t> </a:t>
            </a:r>
            <a:r>
              <a:rPr lang="en-US" sz="3200" dirty="0"/>
              <a:t>Guidelines are living products</a:t>
            </a:r>
            <a:r>
              <a:rPr lang="en-US" sz="3200" dirty="0" smtClean="0"/>
              <a:t>.</a:t>
            </a:r>
          </a:p>
          <a:p>
            <a:r>
              <a:rPr lang="en-US" sz="3200" dirty="0" smtClean="0"/>
              <a:t> </a:t>
            </a:r>
            <a:r>
              <a:rPr lang="en-US" sz="3200" dirty="0"/>
              <a:t>To remain useful, they need to be updated regularly as new information accumulates. This document will be updated when major new research is published. The need for update will be determined no later than </a:t>
            </a:r>
            <a:r>
              <a:rPr lang="en-US" sz="3200" dirty="0">
                <a:solidFill>
                  <a:srgbClr val="FF0000"/>
                </a:solidFill>
              </a:rPr>
              <a:t>2026</a:t>
            </a:r>
            <a:r>
              <a:rPr lang="en-US" sz="3200" dirty="0"/>
              <a:t> and, if appropriate, we will provide rapid guidance updates to incorporate updated recommendations as new evidence, without duplicating or creating a new comprehensive guideline</a:t>
            </a:r>
          </a:p>
        </p:txBody>
      </p:sp>
    </p:spTree>
    <p:extLst>
      <p:ext uri="{BB962C8B-B14F-4D97-AF65-F5344CB8AC3E}">
        <p14:creationId xmlns:p14="http://schemas.microsoft.com/office/powerpoint/2010/main" val="4051298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938" y="565393"/>
            <a:ext cx="7236822" cy="5420632"/>
          </a:xfrm>
          <a:prstGeom prst="rect">
            <a:avLst/>
          </a:prstGeom>
        </p:spPr>
      </p:pic>
    </p:spTree>
    <p:extLst>
      <p:ext uri="{BB962C8B-B14F-4D97-AF65-F5344CB8AC3E}">
        <p14:creationId xmlns:p14="http://schemas.microsoft.com/office/powerpoint/2010/main" val="426947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1102659"/>
            <a:ext cx="10421471" cy="4154984"/>
          </a:xfrm>
          <a:prstGeom prst="rect">
            <a:avLst/>
          </a:prstGeom>
          <a:noFill/>
        </p:spPr>
        <p:txBody>
          <a:bodyPr wrap="square" rtlCol="0">
            <a:spAutoFit/>
          </a:bodyPr>
          <a:lstStyle/>
          <a:p>
            <a:r>
              <a:rPr lang="en-US" sz="2400" dirty="0" smtClean="0"/>
              <a:t>The therapeutic target has shifted from symptom resolution alone to a </a:t>
            </a:r>
            <a:r>
              <a:rPr lang="en-US" sz="2400" b="1" dirty="0" smtClean="0"/>
              <a:t>combination</a:t>
            </a:r>
            <a:r>
              <a:rPr lang="en-US" sz="2400" dirty="0" smtClean="0"/>
              <a:t> of </a:t>
            </a:r>
            <a:r>
              <a:rPr lang="en-US" sz="2400" dirty="0" smtClean="0">
                <a:solidFill>
                  <a:srgbClr val="FF0000"/>
                </a:solidFill>
              </a:rPr>
              <a:t>symptomatic</a:t>
            </a:r>
            <a:r>
              <a:rPr lang="en-US" sz="2400" dirty="0" smtClean="0"/>
              <a:t> and </a:t>
            </a:r>
            <a:r>
              <a:rPr lang="en-US" sz="2400" dirty="0" smtClean="0">
                <a:solidFill>
                  <a:srgbClr val="FF0000"/>
                </a:solidFill>
              </a:rPr>
              <a:t>endoscopic remission </a:t>
            </a:r>
            <a:r>
              <a:rPr lang="en-US" sz="2400" dirty="0" smtClean="0"/>
              <a:t>(Mayo Endoscopic Score [MES] 0 or equivalent) or improvement (MES 0 or 1)</a:t>
            </a:r>
          </a:p>
          <a:p>
            <a:r>
              <a:rPr lang="en-US" sz="2400" dirty="0" smtClean="0"/>
              <a:t>Achievement of </a:t>
            </a:r>
            <a:r>
              <a:rPr lang="en-US" sz="2400" dirty="0" smtClean="0">
                <a:solidFill>
                  <a:srgbClr val="FF0000"/>
                </a:solidFill>
              </a:rPr>
              <a:t>endoscopic</a:t>
            </a:r>
            <a:r>
              <a:rPr lang="en-US" sz="2400" dirty="0" smtClean="0"/>
              <a:t> </a:t>
            </a:r>
            <a:r>
              <a:rPr lang="en-US" sz="2400" b="1" dirty="0" smtClean="0"/>
              <a:t>remission</a:t>
            </a:r>
            <a:r>
              <a:rPr lang="en-US" sz="2400" dirty="0" smtClean="0"/>
              <a:t> or improvement is associated with superior </a:t>
            </a:r>
            <a:r>
              <a:rPr lang="en-US" sz="2400" b="1" dirty="0" smtClean="0"/>
              <a:t>outcomes</a:t>
            </a:r>
            <a:r>
              <a:rPr lang="en-US" sz="2400" dirty="0" smtClean="0"/>
              <a:t>:</a:t>
            </a:r>
          </a:p>
          <a:p>
            <a:pPr marL="342900" indent="-342900">
              <a:buFont typeface="Arial" panose="020B0604020202020204" pitchFamily="34" charset="0"/>
              <a:buChar char="•"/>
            </a:pPr>
            <a:r>
              <a:rPr lang="en-US" sz="2400" dirty="0" smtClean="0"/>
              <a:t>lower risk of relapse ,need for corticosteroids, hospitalizations, colectomy, and colorectal neoplasia.</a:t>
            </a:r>
          </a:p>
          <a:p>
            <a:r>
              <a:rPr lang="en-US" sz="2400" dirty="0" smtClean="0"/>
              <a:t>There is an important need for understanding how </a:t>
            </a:r>
            <a:r>
              <a:rPr lang="en-US" sz="2400" b="1" dirty="0" smtClean="0"/>
              <a:t>noninvasive biomarkers </a:t>
            </a:r>
            <a:r>
              <a:rPr lang="en-US" sz="2400" dirty="0" smtClean="0"/>
              <a:t>may serve as accurate and </a:t>
            </a:r>
            <a:r>
              <a:rPr lang="en-US" sz="2400" b="1" dirty="0" smtClean="0"/>
              <a:t>reliable</a:t>
            </a:r>
            <a:r>
              <a:rPr lang="en-US" sz="2400" dirty="0" smtClean="0"/>
              <a:t> </a:t>
            </a:r>
            <a:r>
              <a:rPr lang="en-US" sz="2400" b="1" dirty="0" smtClean="0"/>
              <a:t>surrogates</a:t>
            </a:r>
            <a:r>
              <a:rPr lang="en-US" sz="2400" dirty="0" smtClean="0"/>
              <a:t> for endoscopic assessment of inflammation and whether they can be more readily implemented in a UC care pathway.</a:t>
            </a:r>
            <a:endParaRPr lang="en-US" sz="2400" dirty="0"/>
          </a:p>
        </p:txBody>
      </p:sp>
    </p:spTree>
    <p:extLst>
      <p:ext uri="{BB962C8B-B14F-4D97-AF65-F5344CB8AC3E}">
        <p14:creationId xmlns:p14="http://schemas.microsoft.com/office/powerpoint/2010/main" val="240233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324" y="1396573"/>
            <a:ext cx="10542494" cy="3600986"/>
          </a:xfrm>
          <a:prstGeom prst="rect">
            <a:avLst/>
          </a:prstGeom>
          <a:noFill/>
        </p:spPr>
        <p:txBody>
          <a:bodyPr wrap="square" rtlCol="0">
            <a:spAutoFit/>
          </a:bodyPr>
          <a:lstStyle/>
          <a:p>
            <a:r>
              <a:rPr lang="en-US" sz="3200" b="1" dirty="0" smtClean="0"/>
              <a:t>Biomarkers</a:t>
            </a:r>
            <a:r>
              <a:rPr lang="en-US" sz="2800" dirty="0" smtClean="0"/>
              <a:t> are defined biological molecules that are quantifiable in </a:t>
            </a:r>
            <a:r>
              <a:rPr lang="en-US" sz="2800" dirty="0" smtClean="0">
                <a:solidFill>
                  <a:srgbClr val="FF0000"/>
                </a:solidFill>
              </a:rPr>
              <a:t>tissue</a:t>
            </a:r>
            <a:r>
              <a:rPr lang="en-US" sz="2800" dirty="0" smtClean="0"/>
              <a:t> or </a:t>
            </a:r>
            <a:r>
              <a:rPr lang="en-US" sz="2800" dirty="0" smtClean="0">
                <a:solidFill>
                  <a:srgbClr val="FF0000"/>
                </a:solidFill>
              </a:rPr>
              <a:t>body fluid </a:t>
            </a:r>
            <a:r>
              <a:rPr lang="en-US" sz="2800" dirty="0" smtClean="0"/>
              <a:t>(blood, stool, and urine) that represent an underlying biological disease process. </a:t>
            </a:r>
          </a:p>
          <a:p>
            <a:r>
              <a:rPr lang="en-US" sz="2800" dirty="0" smtClean="0"/>
              <a:t> Various biomarkers have been investigated extensively in UC for several outcomes, including </a:t>
            </a:r>
            <a:r>
              <a:rPr lang="en-US" sz="2800" dirty="0" smtClean="0">
                <a:solidFill>
                  <a:srgbClr val="FF0000"/>
                </a:solidFill>
              </a:rPr>
              <a:t>prediction of onset; establishing diagnosis</a:t>
            </a:r>
            <a:r>
              <a:rPr lang="en-US" sz="2800" dirty="0" smtClean="0"/>
              <a:t>; </a:t>
            </a:r>
            <a:r>
              <a:rPr lang="en-US" sz="2800" dirty="0" smtClean="0">
                <a:solidFill>
                  <a:srgbClr val="FF0000"/>
                </a:solidFill>
              </a:rPr>
              <a:t>assessing disease activity</a:t>
            </a:r>
            <a:r>
              <a:rPr lang="en-US" sz="2800" dirty="0" smtClean="0"/>
              <a:t>; </a:t>
            </a:r>
            <a:r>
              <a:rPr lang="en-US" sz="2800" dirty="0" smtClean="0">
                <a:solidFill>
                  <a:srgbClr val="FF0000"/>
                </a:solidFill>
              </a:rPr>
              <a:t>prognosticating natural history</a:t>
            </a:r>
            <a:r>
              <a:rPr lang="en-US" sz="2800" dirty="0" smtClean="0"/>
              <a:t>, including likelihood of colectomy prognosticating natural history, including likelihood of colectomy; and assessing </a:t>
            </a:r>
            <a:r>
              <a:rPr lang="en-US" sz="2800" dirty="0" err="1" smtClean="0"/>
              <a:t>postcolectomy</a:t>
            </a:r>
            <a:r>
              <a:rPr lang="en-US" sz="2800" dirty="0" smtClean="0"/>
              <a:t> outcomes.</a:t>
            </a:r>
            <a:endParaRPr lang="en-US" sz="2800" dirty="0"/>
          </a:p>
        </p:txBody>
      </p:sp>
    </p:spTree>
    <p:extLst>
      <p:ext uri="{BB962C8B-B14F-4D97-AF65-F5344CB8AC3E}">
        <p14:creationId xmlns:p14="http://schemas.microsoft.com/office/powerpoint/2010/main" val="326894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0082" y="1330875"/>
            <a:ext cx="8444753" cy="3877985"/>
          </a:xfrm>
          <a:prstGeom prst="rect">
            <a:avLst/>
          </a:prstGeom>
          <a:noFill/>
        </p:spPr>
        <p:txBody>
          <a:bodyPr wrap="square" rtlCol="0">
            <a:spAutoFit/>
          </a:bodyPr>
          <a:lstStyle/>
          <a:p>
            <a:r>
              <a:rPr lang="en-US" dirty="0" smtClean="0"/>
              <a:t> </a:t>
            </a:r>
            <a:r>
              <a:rPr lang="en-US" sz="4800" b="1" dirty="0" smtClean="0"/>
              <a:t>cut offs</a:t>
            </a:r>
            <a:r>
              <a:rPr lang="en-US" dirty="0" smtClean="0"/>
              <a:t> :</a:t>
            </a:r>
          </a:p>
          <a:p>
            <a:endParaRPr lang="en-US" dirty="0" smtClean="0"/>
          </a:p>
          <a:p>
            <a:pPr marL="285750" indent="-285750">
              <a:buFont typeface="Arial" panose="020B0604020202020204" pitchFamily="34" charset="0"/>
              <a:buChar char="•"/>
            </a:pPr>
            <a:r>
              <a:rPr lang="en-US" sz="3600" dirty="0" smtClean="0"/>
              <a:t>    </a:t>
            </a:r>
            <a:r>
              <a:rPr lang="en-US" sz="3600" b="1" dirty="0" smtClean="0"/>
              <a:t>C-reactive protein</a:t>
            </a:r>
            <a:r>
              <a:rPr lang="en-US" sz="3600" dirty="0" smtClean="0"/>
              <a:t>: 5 ± 5 mg/L or 0.5 ± 0.5 mg/</a:t>
            </a:r>
            <a:r>
              <a:rPr lang="en-US" sz="3600" dirty="0" err="1" smtClean="0"/>
              <a:t>dL</a:t>
            </a:r>
            <a:endParaRPr lang="en-US" sz="3600" dirty="0" smtClean="0"/>
          </a:p>
          <a:p>
            <a:pPr marL="571500" indent="-571500">
              <a:buFont typeface="Arial" panose="020B0604020202020204" pitchFamily="34" charset="0"/>
              <a:buChar char="•"/>
            </a:pPr>
            <a:r>
              <a:rPr lang="en-US" sz="3600" dirty="0" smtClean="0"/>
              <a:t> </a:t>
            </a:r>
            <a:r>
              <a:rPr lang="en-US" sz="3600" b="1" dirty="0" smtClean="0"/>
              <a:t>fecal calprotectin</a:t>
            </a:r>
            <a:r>
              <a:rPr lang="en-US" sz="3600" dirty="0" smtClean="0"/>
              <a:t>: 250 ±50 mg/g, 150 ± 50 mg/g 50 ± 50 mg/g</a:t>
            </a:r>
          </a:p>
          <a:p>
            <a:pPr marL="571500" indent="-571500">
              <a:buFont typeface="Arial" panose="020B0604020202020204" pitchFamily="34" charset="0"/>
              <a:buChar char="•"/>
            </a:pPr>
            <a:r>
              <a:rPr lang="en-US" sz="3600" dirty="0" smtClean="0"/>
              <a:t> </a:t>
            </a:r>
            <a:r>
              <a:rPr lang="en-US" sz="3600" b="1" dirty="0" smtClean="0"/>
              <a:t>fecal</a:t>
            </a:r>
            <a:r>
              <a:rPr lang="en-US" sz="3600" dirty="0" smtClean="0"/>
              <a:t> </a:t>
            </a:r>
            <a:r>
              <a:rPr lang="en-US" sz="3600" b="1" dirty="0" err="1" smtClean="0"/>
              <a:t>lactoferrin</a:t>
            </a:r>
            <a:r>
              <a:rPr lang="en-US" sz="3600" dirty="0" smtClean="0"/>
              <a:t>: normal or elevated</a:t>
            </a:r>
            <a:endParaRPr lang="en-US" sz="3600" dirty="0"/>
          </a:p>
        </p:txBody>
      </p:sp>
    </p:spTree>
    <p:extLst>
      <p:ext uri="{BB962C8B-B14F-4D97-AF65-F5344CB8AC3E}">
        <p14:creationId xmlns:p14="http://schemas.microsoft.com/office/powerpoint/2010/main" val="286300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914" y="1159906"/>
            <a:ext cx="9776012" cy="3970318"/>
          </a:xfrm>
          <a:prstGeom prst="rect">
            <a:avLst/>
          </a:prstGeom>
          <a:noFill/>
        </p:spPr>
        <p:txBody>
          <a:bodyPr wrap="square" rtlCol="0">
            <a:spAutoFit/>
          </a:bodyPr>
          <a:lstStyle/>
          <a:p>
            <a:r>
              <a:rPr lang="en-US" sz="3600" dirty="0" smtClean="0"/>
              <a:t> </a:t>
            </a:r>
            <a:r>
              <a:rPr lang="en-US" sz="3600" b="1" dirty="0" smtClean="0"/>
              <a:t>PICO</a:t>
            </a:r>
            <a:r>
              <a:rPr lang="en-US" sz="3600" dirty="0" smtClean="0"/>
              <a:t> </a:t>
            </a:r>
            <a:r>
              <a:rPr lang="en-US" sz="2800" dirty="0"/>
              <a:t>(</a:t>
            </a:r>
            <a:r>
              <a:rPr lang="en-US" sz="2800" dirty="0">
                <a:solidFill>
                  <a:srgbClr val="FF0000"/>
                </a:solidFill>
              </a:rPr>
              <a:t>Patients, Intervention, Comparator, and </a:t>
            </a:r>
            <a:r>
              <a:rPr lang="en-US" sz="2800" dirty="0" smtClean="0">
                <a:solidFill>
                  <a:srgbClr val="FF0000"/>
                </a:solidFill>
              </a:rPr>
              <a:t>Outcome</a:t>
            </a:r>
            <a:r>
              <a:rPr lang="en-US" sz="2800" dirty="0" smtClean="0"/>
              <a:t>) </a:t>
            </a:r>
            <a:r>
              <a:rPr lang="en-US" sz="3600" dirty="0" smtClean="0"/>
              <a:t>questions focusing on biomarker cutoffs to either detect or rule out </a:t>
            </a:r>
            <a:r>
              <a:rPr lang="en-US" sz="3600" b="1" dirty="0" smtClean="0"/>
              <a:t>moderate </a:t>
            </a:r>
            <a:r>
              <a:rPr lang="en-US" sz="3600" dirty="0" smtClean="0"/>
              <a:t>to </a:t>
            </a:r>
            <a:r>
              <a:rPr lang="en-US" sz="3600" b="1" dirty="0" smtClean="0"/>
              <a:t>severe</a:t>
            </a:r>
            <a:r>
              <a:rPr lang="en-US" sz="3600" dirty="0" smtClean="0"/>
              <a:t> endoscopic activity, the preferred outcome was direct consequences on patient important outcomes</a:t>
            </a:r>
          </a:p>
          <a:p>
            <a:r>
              <a:rPr lang="en-US" sz="3600" dirty="0" smtClean="0"/>
              <a:t>For our analysis, we used the following </a:t>
            </a:r>
            <a:r>
              <a:rPr lang="en-US" sz="3600" dirty="0" smtClean="0">
                <a:solidFill>
                  <a:srgbClr val="FF0000"/>
                </a:solidFill>
              </a:rPr>
              <a:t>3 illustrative </a:t>
            </a:r>
            <a:r>
              <a:rPr lang="en-US" sz="3600" dirty="0" smtClean="0"/>
              <a:t>scenarios:</a:t>
            </a:r>
            <a:endParaRPr lang="en-US" sz="3600" dirty="0"/>
          </a:p>
        </p:txBody>
      </p:sp>
    </p:spTree>
    <p:extLst>
      <p:ext uri="{BB962C8B-B14F-4D97-AF65-F5344CB8AC3E}">
        <p14:creationId xmlns:p14="http://schemas.microsoft.com/office/powerpoint/2010/main" val="21146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294" y="766482"/>
            <a:ext cx="10004612" cy="5016758"/>
          </a:xfrm>
          <a:prstGeom prst="rect">
            <a:avLst/>
          </a:prstGeom>
          <a:noFill/>
        </p:spPr>
        <p:txBody>
          <a:bodyPr wrap="square" rtlCol="0">
            <a:spAutoFit/>
          </a:bodyPr>
          <a:lstStyle/>
          <a:p>
            <a:pPr marL="514350" indent="-514350">
              <a:buAutoNum type="arabicPeriod"/>
            </a:pPr>
            <a:r>
              <a:rPr lang="en-US" sz="3200" b="1" dirty="0" smtClean="0"/>
              <a:t>Low pretest probability of having moderate to severe inflammation: </a:t>
            </a:r>
          </a:p>
          <a:p>
            <a:r>
              <a:rPr lang="en-US" sz="3200" dirty="0" smtClean="0"/>
              <a:t>These include patients with </a:t>
            </a:r>
            <a:r>
              <a:rPr lang="en-US" sz="3200" dirty="0" smtClean="0">
                <a:solidFill>
                  <a:srgbClr val="FF0000"/>
                </a:solidFill>
              </a:rPr>
              <a:t>asymptomatic UC </a:t>
            </a:r>
            <a:r>
              <a:rPr lang="en-US" sz="3200" dirty="0" smtClean="0"/>
              <a:t>(no rectal bleeding and normal to mild increase in stool frequency, RBS 0, and SFS 0 or 1), on </a:t>
            </a:r>
            <a:r>
              <a:rPr lang="en-US" sz="3200" dirty="0" smtClean="0">
                <a:solidFill>
                  <a:srgbClr val="FF0000"/>
                </a:solidFill>
              </a:rPr>
              <a:t>stable maintenance therapy</a:t>
            </a:r>
            <a:r>
              <a:rPr lang="en-US" sz="3200" dirty="0" smtClean="0"/>
              <a:t>, or having recently achieved </a:t>
            </a:r>
            <a:r>
              <a:rPr lang="en-US" sz="3200" dirty="0" smtClean="0">
                <a:solidFill>
                  <a:srgbClr val="FF0000"/>
                </a:solidFill>
              </a:rPr>
              <a:t>symptomatic remission </a:t>
            </a:r>
            <a:r>
              <a:rPr lang="en-US" sz="3200" dirty="0" smtClean="0"/>
              <a:t>after treatment adjustment.</a:t>
            </a:r>
          </a:p>
          <a:p>
            <a:r>
              <a:rPr lang="en-US" sz="3200" dirty="0" smtClean="0"/>
              <a:t> The expected prevalence of moderate to severe endoscopic inflammation in these patients is approximately </a:t>
            </a:r>
            <a:r>
              <a:rPr lang="en-US" sz="3200" dirty="0" smtClean="0">
                <a:solidFill>
                  <a:srgbClr val="FF0000"/>
                </a:solidFill>
              </a:rPr>
              <a:t>15%.</a:t>
            </a:r>
            <a:endParaRPr lang="en-US" sz="3200" dirty="0">
              <a:solidFill>
                <a:srgbClr val="FF0000"/>
              </a:solidFill>
            </a:endParaRPr>
          </a:p>
        </p:txBody>
      </p:sp>
    </p:spTree>
    <p:extLst>
      <p:ext uri="{BB962C8B-B14F-4D97-AF65-F5344CB8AC3E}">
        <p14:creationId xmlns:p14="http://schemas.microsoft.com/office/powerpoint/2010/main" val="2811436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2362</Words>
  <Application>Microsoft Office PowerPoint</Application>
  <PresentationFormat>Widescreen</PresentationFormat>
  <Paragraphs>89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Akbtlğjduo</dc:creator>
  <cp:lastModifiedBy>Akbtlğjduo</cp:lastModifiedBy>
  <cp:revision>48</cp:revision>
  <dcterms:created xsi:type="dcterms:W3CDTF">2023-06-12T18:07:08Z</dcterms:created>
  <dcterms:modified xsi:type="dcterms:W3CDTF">2023-07-16T20:21:50Z</dcterms:modified>
</cp:coreProperties>
</file>